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6EBA60-8998-45DB-BF56-23C320B83308}">
  <a:tblStyle styleId="{9E6EBA60-8998-45DB-BF56-23C320B8330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slide" Target="slides/slide42.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318a502125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18a502125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afe4b5b8b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afe4b5b8b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afe4b5b8b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afe4b5b8b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afe4b5b8b0_0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3afe4b5b8b0_0_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afe4b5b8b0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g3afe4b5b8b0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9e6c4b5f7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9e6c4b5f7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67fb07f70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67fb07f70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67fb07f707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67fb07f707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866376a9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866376a9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67fb07f707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67fb07f707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67fb07f70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67fb07f70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afe4b5b8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afe4b5b8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67fb07f707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367fb07f707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67fb07f707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367fb07f707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67fb07f707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367fb07f707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67fb07f707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367fb07f707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67fb07f707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367fb07f707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318a502125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318a502125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67fb07f7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67fb07f7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67fb07f70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67fb07f70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67fb07f70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67fb07f70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67fb07f70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67fb07f70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afe4b5b8b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afe4b5b8b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67fb07f70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67fb07f70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67fb07f70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67fb07f70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67fb07f70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7fb07f70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67fb07f70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67fb07f70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67fb07f70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67fb07f70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67fb07f70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67fb07f70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67fb07f70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67fb07f70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3faa276e1e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3faa276e1e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72c6842c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72c6842c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3da38533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3da38533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02a9903f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402a9903f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68636a3a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68636a3a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68636a3a8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68636a3a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3a5ada699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3a5ada699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02a9903f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02a9903f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02a9903f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402a9903f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402a9903f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402a9903f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02a9903f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402a9903f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02a9903f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02a9903f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1">
  <p:cSld name="タイトルとコンテンツ">
    <p:spTree>
      <p:nvGrpSpPr>
        <p:cNvPr id="50" name="Shape 50"/>
        <p:cNvGrpSpPr/>
        <p:nvPr/>
      </p:nvGrpSpPr>
      <p:grpSpPr>
        <a:xfrm>
          <a:off x="0" y="0"/>
          <a:ext cx="0" cy="0"/>
          <a:chOff x="0" y="0"/>
          <a:chExt cx="0" cy="0"/>
        </a:xfrm>
      </p:grpSpPr>
      <p:sp>
        <p:nvSpPr>
          <p:cNvPr id="51" name="Google Shape;51;p13"/>
          <p:cNvSpPr txBox="1"/>
          <p:nvPr>
            <p:ph idx="11" type="ftr"/>
          </p:nvPr>
        </p:nvSpPr>
        <p:spPr>
          <a:xfrm>
            <a:off x="3028950" y="4927061"/>
            <a:ext cx="3086100" cy="1734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500">
                <a:solidFill>
                  <a:srgbClr val="BFBFBF"/>
                </a:solidFill>
                <a:latin typeface="Arial"/>
                <a:ea typeface="Arial"/>
                <a:cs typeface="Arial"/>
                <a:sym typeface="Arial"/>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13"/>
          <p:cNvSpPr txBox="1"/>
          <p:nvPr>
            <p:ph idx="12" type="sldNum"/>
          </p:nvPr>
        </p:nvSpPr>
        <p:spPr>
          <a:xfrm>
            <a:off x="7026674" y="4927061"/>
            <a:ext cx="2057400" cy="173400"/>
          </a:xfrm>
          <a:prstGeom prst="rect">
            <a:avLst/>
          </a:prstGeom>
          <a:noFill/>
          <a:ln>
            <a:noFill/>
          </a:ln>
        </p:spPr>
        <p:txBody>
          <a:bodyPr anchorCtr="0" anchor="ctr" bIns="34275" lIns="68575" spcFirstLastPara="1" rIns="68575" wrap="square" tIns="34275">
            <a:normAutofit lnSpcReduction="20000"/>
          </a:bodyPr>
          <a:lstStyle>
            <a:lvl1pPr indent="0" lvl="0" marL="0" algn="r">
              <a:spcBef>
                <a:spcPts val="0"/>
              </a:spcBef>
              <a:buNone/>
              <a:defRPr b="0" i="0" sz="800" u="none" cap="none" strike="noStrike">
                <a:solidFill>
                  <a:srgbClr val="BFBFBF"/>
                </a:solidFill>
                <a:latin typeface="Arial"/>
                <a:ea typeface="Arial"/>
                <a:cs typeface="Arial"/>
                <a:sym typeface="Arial"/>
              </a:defRPr>
            </a:lvl1pPr>
            <a:lvl2pPr indent="0" lvl="1" marL="0" algn="r">
              <a:spcBef>
                <a:spcPts val="0"/>
              </a:spcBef>
              <a:buNone/>
              <a:defRPr b="0" i="0" sz="800" u="none" cap="none" strike="noStrike">
                <a:solidFill>
                  <a:srgbClr val="BFBFBF"/>
                </a:solidFill>
                <a:latin typeface="Arial"/>
                <a:ea typeface="Arial"/>
                <a:cs typeface="Arial"/>
                <a:sym typeface="Arial"/>
              </a:defRPr>
            </a:lvl2pPr>
            <a:lvl3pPr indent="0" lvl="2" marL="0" algn="r">
              <a:spcBef>
                <a:spcPts val="0"/>
              </a:spcBef>
              <a:buNone/>
              <a:defRPr b="0" i="0" sz="800" u="none" cap="none" strike="noStrike">
                <a:solidFill>
                  <a:srgbClr val="BFBFBF"/>
                </a:solidFill>
                <a:latin typeface="Arial"/>
                <a:ea typeface="Arial"/>
                <a:cs typeface="Arial"/>
                <a:sym typeface="Arial"/>
              </a:defRPr>
            </a:lvl3pPr>
            <a:lvl4pPr indent="0" lvl="3" marL="0" algn="r">
              <a:spcBef>
                <a:spcPts val="0"/>
              </a:spcBef>
              <a:buNone/>
              <a:defRPr b="0" i="0" sz="800" u="none" cap="none" strike="noStrike">
                <a:solidFill>
                  <a:srgbClr val="BFBFBF"/>
                </a:solidFill>
                <a:latin typeface="Arial"/>
                <a:ea typeface="Arial"/>
                <a:cs typeface="Arial"/>
                <a:sym typeface="Arial"/>
              </a:defRPr>
            </a:lvl4pPr>
            <a:lvl5pPr indent="0" lvl="4" marL="0" algn="r">
              <a:spcBef>
                <a:spcPts val="0"/>
              </a:spcBef>
              <a:buNone/>
              <a:defRPr b="0" i="0" sz="800" u="none" cap="none" strike="noStrike">
                <a:solidFill>
                  <a:srgbClr val="BFBFBF"/>
                </a:solidFill>
                <a:latin typeface="Arial"/>
                <a:ea typeface="Arial"/>
                <a:cs typeface="Arial"/>
                <a:sym typeface="Arial"/>
              </a:defRPr>
            </a:lvl5pPr>
            <a:lvl6pPr indent="0" lvl="5" marL="0" algn="r">
              <a:spcBef>
                <a:spcPts val="0"/>
              </a:spcBef>
              <a:buNone/>
              <a:defRPr b="0" i="0" sz="800" u="none" cap="none" strike="noStrike">
                <a:solidFill>
                  <a:srgbClr val="BFBFBF"/>
                </a:solidFill>
                <a:latin typeface="Arial"/>
                <a:ea typeface="Arial"/>
                <a:cs typeface="Arial"/>
                <a:sym typeface="Arial"/>
              </a:defRPr>
            </a:lvl6pPr>
            <a:lvl7pPr indent="0" lvl="6" marL="0" algn="r">
              <a:spcBef>
                <a:spcPts val="0"/>
              </a:spcBef>
              <a:buNone/>
              <a:defRPr b="0" i="0" sz="800" u="none" cap="none" strike="noStrike">
                <a:solidFill>
                  <a:srgbClr val="BFBFBF"/>
                </a:solidFill>
                <a:latin typeface="Arial"/>
                <a:ea typeface="Arial"/>
                <a:cs typeface="Arial"/>
                <a:sym typeface="Arial"/>
              </a:defRPr>
            </a:lvl7pPr>
            <a:lvl8pPr indent="0" lvl="7" marL="0" algn="r">
              <a:spcBef>
                <a:spcPts val="0"/>
              </a:spcBef>
              <a:buNone/>
              <a:defRPr b="0" i="0" sz="800" u="none" cap="none" strike="noStrike">
                <a:solidFill>
                  <a:srgbClr val="BFBFBF"/>
                </a:solidFill>
                <a:latin typeface="Arial"/>
                <a:ea typeface="Arial"/>
                <a:cs typeface="Arial"/>
                <a:sym typeface="Arial"/>
              </a:defRPr>
            </a:lvl8pPr>
            <a:lvl9pPr indent="0" lvl="8" marL="0" algn="r">
              <a:spcBef>
                <a:spcPts val="0"/>
              </a:spcBef>
              <a:buNone/>
              <a:defRPr b="0" i="0" sz="800" u="none" cap="none" strike="noStrike">
                <a:solidFill>
                  <a:srgbClr val="BFBFB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無地_フッターなし">
  <p:cSld name="無地_フッターなし">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mt="8000"/>
          </a:blip>
          <a:srcRect b="0" l="0" r="73368" t="0"/>
          <a:stretch/>
        </p:blipFill>
        <p:spPr>
          <a:xfrm>
            <a:off x="5802034" y="1563177"/>
            <a:ext cx="3341967" cy="294312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タイトルとコンテンツ">
  <p:cSld name="1_タイトルとコンテンツ">
    <p:spTree>
      <p:nvGrpSpPr>
        <p:cNvPr id="55" name="Shape 55"/>
        <p:cNvGrpSpPr/>
        <p:nvPr/>
      </p:nvGrpSpPr>
      <p:grpSpPr>
        <a:xfrm>
          <a:off x="0" y="0"/>
          <a:ext cx="0" cy="0"/>
          <a:chOff x="0" y="0"/>
          <a:chExt cx="0" cy="0"/>
        </a:xfrm>
      </p:grpSpPr>
      <p:sp>
        <p:nvSpPr>
          <p:cNvPr id="56" name="Google Shape;56;p15"/>
          <p:cNvSpPr txBox="1"/>
          <p:nvPr>
            <p:ph idx="11" type="ftr"/>
          </p:nvPr>
        </p:nvSpPr>
        <p:spPr>
          <a:xfrm>
            <a:off x="3028950" y="4927061"/>
            <a:ext cx="3086100" cy="1734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500">
                <a:solidFill>
                  <a:srgbClr val="BFBFBF"/>
                </a:solidFill>
                <a:latin typeface="Arial"/>
                <a:ea typeface="Arial"/>
                <a:cs typeface="Arial"/>
                <a:sym typeface="Arial"/>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15"/>
          <p:cNvSpPr txBox="1"/>
          <p:nvPr>
            <p:ph idx="12" type="sldNum"/>
          </p:nvPr>
        </p:nvSpPr>
        <p:spPr>
          <a:xfrm>
            <a:off x="7026674" y="4927061"/>
            <a:ext cx="2057400" cy="173400"/>
          </a:xfrm>
          <a:prstGeom prst="rect">
            <a:avLst/>
          </a:prstGeom>
          <a:noFill/>
          <a:ln>
            <a:noFill/>
          </a:ln>
        </p:spPr>
        <p:txBody>
          <a:bodyPr anchorCtr="0" anchor="ctr" bIns="34275" lIns="68575" spcFirstLastPara="1" rIns="68575" wrap="square" tIns="34275">
            <a:normAutofit lnSpcReduction="20000"/>
          </a:bodyPr>
          <a:lstStyle>
            <a:lvl1pPr indent="0" lvl="0" marL="0" algn="r">
              <a:spcBef>
                <a:spcPts val="0"/>
              </a:spcBef>
              <a:buNone/>
              <a:defRPr b="0" i="0" sz="800" u="none" cap="none" strike="noStrike">
                <a:solidFill>
                  <a:srgbClr val="BFBFBF"/>
                </a:solidFill>
                <a:latin typeface="Arial"/>
                <a:ea typeface="Arial"/>
                <a:cs typeface="Arial"/>
                <a:sym typeface="Arial"/>
              </a:defRPr>
            </a:lvl1pPr>
            <a:lvl2pPr indent="0" lvl="1" marL="0" algn="r">
              <a:spcBef>
                <a:spcPts val="0"/>
              </a:spcBef>
              <a:buNone/>
              <a:defRPr b="0" i="0" sz="800" u="none" cap="none" strike="noStrike">
                <a:solidFill>
                  <a:srgbClr val="BFBFBF"/>
                </a:solidFill>
                <a:latin typeface="Arial"/>
                <a:ea typeface="Arial"/>
                <a:cs typeface="Arial"/>
                <a:sym typeface="Arial"/>
              </a:defRPr>
            </a:lvl2pPr>
            <a:lvl3pPr indent="0" lvl="2" marL="0" algn="r">
              <a:spcBef>
                <a:spcPts val="0"/>
              </a:spcBef>
              <a:buNone/>
              <a:defRPr b="0" i="0" sz="800" u="none" cap="none" strike="noStrike">
                <a:solidFill>
                  <a:srgbClr val="BFBFBF"/>
                </a:solidFill>
                <a:latin typeface="Arial"/>
                <a:ea typeface="Arial"/>
                <a:cs typeface="Arial"/>
                <a:sym typeface="Arial"/>
              </a:defRPr>
            </a:lvl3pPr>
            <a:lvl4pPr indent="0" lvl="3" marL="0" algn="r">
              <a:spcBef>
                <a:spcPts val="0"/>
              </a:spcBef>
              <a:buNone/>
              <a:defRPr b="0" i="0" sz="800" u="none" cap="none" strike="noStrike">
                <a:solidFill>
                  <a:srgbClr val="BFBFBF"/>
                </a:solidFill>
                <a:latin typeface="Arial"/>
                <a:ea typeface="Arial"/>
                <a:cs typeface="Arial"/>
                <a:sym typeface="Arial"/>
              </a:defRPr>
            </a:lvl4pPr>
            <a:lvl5pPr indent="0" lvl="4" marL="0" algn="r">
              <a:spcBef>
                <a:spcPts val="0"/>
              </a:spcBef>
              <a:buNone/>
              <a:defRPr b="0" i="0" sz="800" u="none" cap="none" strike="noStrike">
                <a:solidFill>
                  <a:srgbClr val="BFBFBF"/>
                </a:solidFill>
                <a:latin typeface="Arial"/>
                <a:ea typeface="Arial"/>
                <a:cs typeface="Arial"/>
                <a:sym typeface="Arial"/>
              </a:defRPr>
            </a:lvl5pPr>
            <a:lvl6pPr indent="0" lvl="5" marL="0" algn="r">
              <a:spcBef>
                <a:spcPts val="0"/>
              </a:spcBef>
              <a:buNone/>
              <a:defRPr b="0" i="0" sz="800" u="none" cap="none" strike="noStrike">
                <a:solidFill>
                  <a:srgbClr val="BFBFBF"/>
                </a:solidFill>
                <a:latin typeface="Arial"/>
                <a:ea typeface="Arial"/>
                <a:cs typeface="Arial"/>
                <a:sym typeface="Arial"/>
              </a:defRPr>
            </a:lvl6pPr>
            <a:lvl7pPr indent="0" lvl="6" marL="0" algn="r">
              <a:spcBef>
                <a:spcPts val="0"/>
              </a:spcBef>
              <a:buNone/>
              <a:defRPr b="0" i="0" sz="800" u="none" cap="none" strike="noStrike">
                <a:solidFill>
                  <a:srgbClr val="BFBFBF"/>
                </a:solidFill>
                <a:latin typeface="Arial"/>
                <a:ea typeface="Arial"/>
                <a:cs typeface="Arial"/>
                <a:sym typeface="Arial"/>
              </a:defRPr>
            </a:lvl7pPr>
            <a:lvl8pPr indent="0" lvl="7" marL="0" algn="r">
              <a:spcBef>
                <a:spcPts val="0"/>
              </a:spcBef>
              <a:buNone/>
              <a:defRPr b="0" i="0" sz="800" u="none" cap="none" strike="noStrike">
                <a:solidFill>
                  <a:srgbClr val="BFBFBF"/>
                </a:solidFill>
                <a:latin typeface="Arial"/>
                <a:ea typeface="Arial"/>
                <a:cs typeface="Arial"/>
                <a:sym typeface="Arial"/>
              </a:defRPr>
            </a:lvl8pPr>
            <a:lvl9pPr indent="0" lvl="8" marL="0" algn="r">
              <a:spcBef>
                <a:spcPts val="0"/>
              </a:spcBef>
              <a:buNone/>
              <a:defRPr b="0" i="0" sz="800" u="none" cap="none" strike="noStrike">
                <a:solidFill>
                  <a:srgbClr val="BFBFB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9.jpg"/><Relationship Id="rId4" Type="http://schemas.openxmlformats.org/officeDocument/2006/relationships/image" Target="../media/image45.png"/><Relationship Id="rId5"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51.png"/><Relationship Id="rId9" Type="http://schemas.openxmlformats.org/officeDocument/2006/relationships/image" Target="../media/image54.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45.png"/><Relationship Id="rId8"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76.png"/><Relationship Id="rId6" Type="http://schemas.openxmlformats.org/officeDocument/2006/relationships/image" Target="../media/image61.png"/><Relationship Id="rId7"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6.png"/></Relationships>
</file>

<file path=ppt/slides/_rels/slide15.xml.rels><?xml version="1.0" encoding="UTF-8" standalone="yes"?><Relationships xmlns="http://schemas.openxmlformats.org/package/2006/relationships"><Relationship Id="rId10"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69.png"/><Relationship Id="rId9" Type="http://schemas.openxmlformats.org/officeDocument/2006/relationships/image" Target="../media/image59.png"/><Relationship Id="rId5" Type="http://schemas.openxmlformats.org/officeDocument/2006/relationships/image" Target="../media/image55.png"/><Relationship Id="rId6" Type="http://schemas.openxmlformats.org/officeDocument/2006/relationships/image" Target="../media/image63.png"/><Relationship Id="rId7" Type="http://schemas.openxmlformats.org/officeDocument/2006/relationships/image" Target="../media/image62.png"/><Relationship Id="rId8"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2.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4.png"/><Relationship Id="rId4" Type="http://schemas.openxmlformats.org/officeDocument/2006/relationships/image" Target="../media/image75.png"/><Relationship Id="rId5" Type="http://schemas.openxmlformats.org/officeDocument/2006/relationships/image" Target="../media/image74.png"/><Relationship Id="rId6"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2.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84.png"/><Relationship Id="rId5" Type="http://schemas.openxmlformats.org/officeDocument/2006/relationships/image" Target="../media/image77.png"/><Relationship Id="rId6"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2.jpg"/><Relationship Id="rId4" Type="http://schemas.openxmlformats.org/officeDocument/2006/relationships/image" Target="../media/image82.png"/><Relationship Id="rId5"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3.jpg"/><Relationship Id="rId4" Type="http://schemas.openxmlformats.org/officeDocument/2006/relationships/image" Target="../media/image79.png"/><Relationship Id="rId5"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9.jpg"/><Relationship Id="rId4" Type="http://schemas.openxmlformats.org/officeDocument/2006/relationships/image" Target="../media/image81.png"/><Relationship Id="rId5"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23.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8.png"/><Relationship Id="rId8"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1" Type="http://schemas.openxmlformats.org/officeDocument/2006/relationships/image" Target="../media/image33.jpg"/><Relationship Id="rId10" Type="http://schemas.openxmlformats.org/officeDocument/2006/relationships/image" Target="../media/image26.png"/><Relationship Id="rId13" Type="http://schemas.openxmlformats.org/officeDocument/2006/relationships/image" Target="../media/image42.png"/><Relationship Id="rId12"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36.png"/><Relationship Id="rId14" Type="http://schemas.openxmlformats.org/officeDocument/2006/relationships/image" Target="../media/image40.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6"/>
          <p:cNvSpPr/>
          <p:nvPr/>
        </p:nvSpPr>
        <p:spPr>
          <a:xfrm>
            <a:off x="0" y="1"/>
            <a:ext cx="9144000" cy="5143500"/>
          </a:xfrm>
          <a:prstGeom prst="rect">
            <a:avLst/>
          </a:prstGeom>
          <a:gradFill>
            <a:gsLst>
              <a:gs pos="0">
                <a:srgbClr val="F1C232"/>
              </a:gs>
              <a:gs pos="100000">
                <a:srgbClr val="F4632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6"/>
          <p:cNvSpPr/>
          <p:nvPr/>
        </p:nvSpPr>
        <p:spPr>
          <a:xfrm>
            <a:off x="74125" y="84961"/>
            <a:ext cx="8976300" cy="4992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6"/>
          <p:cNvSpPr txBox="1"/>
          <p:nvPr/>
        </p:nvSpPr>
        <p:spPr>
          <a:xfrm>
            <a:off x="569500" y="1780775"/>
            <a:ext cx="5597400" cy="21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ja" sz="2300">
                <a:solidFill>
                  <a:srgbClr val="2A3B4C"/>
                </a:solidFill>
                <a:highlight>
                  <a:srgbClr val="FFFFFF"/>
                </a:highlight>
              </a:rPr>
              <a:t>Salesforceとの連携基盤となる</a:t>
            </a:r>
            <a:endParaRPr b="1" sz="2300">
              <a:solidFill>
                <a:srgbClr val="2A3B4C"/>
              </a:solidFill>
              <a:highlight>
                <a:srgbClr val="FFFFFF"/>
              </a:highlight>
            </a:endParaRPr>
          </a:p>
          <a:p>
            <a:pPr indent="0" lvl="0" marL="0" rtl="0" algn="l">
              <a:lnSpc>
                <a:spcPct val="115000"/>
              </a:lnSpc>
              <a:spcBef>
                <a:spcPts val="0"/>
              </a:spcBef>
              <a:spcAft>
                <a:spcPts val="0"/>
              </a:spcAft>
              <a:buNone/>
            </a:pPr>
            <a:r>
              <a:rPr b="1" lang="ja" sz="3650">
                <a:solidFill>
                  <a:srgbClr val="0151FF"/>
                </a:solidFill>
                <a:highlight>
                  <a:srgbClr val="FFFFFF"/>
                </a:highlight>
              </a:rPr>
              <a:t>ネクプロ for Salesforce</a:t>
            </a:r>
            <a:endParaRPr b="1" sz="3650">
              <a:solidFill>
                <a:srgbClr val="0151FF"/>
              </a:solidFill>
              <a:highlight>
                <a:srgbClr val="FFFFFF"/>
              </a:highlight>
            </a:endParaRPr>
          </a:p>
          <a:p>
            <a:pPr indent="0" lvl="0" marL="0" rtl="0" algn="l">
              <a:lnSpc>
                <a:spcPct val="115000"/>
              </a:lnSpc>
              <a:spcBef>
                <a:spcPts val="800"/>
              </a:spcBef>
              <a:spcAft>
                <a:spcPts val="0"/>
              </a:spcAft>
              <a:buNone/>
            </a:pPr>
            <a:r>
              <a:t/>
            </a:r>
            <a:endParaRPr b="1">
              <a:solidFill>
                <a:srgbClr val="2A3B4C"/>
              </a:solidFill>
              <a:highlight>
                <a:srgbClr val="FFFFFF"/>
              </a:highlight>
            </a:endParaRPr>
          </a:p>
          <a:p>
            <a:pPr indent="0" lvl="0" marL="0" rtl="0" algn="l">
              <a:lnSpc>
                <a:spcPct val="115000"/>
              </a:lnSpc>
              <a:spcBef>
                <a:spcPts val="800"/>
              </a:spcBef>
              <a:spcAft>
                <a:spcPts val="0"/>
              </a:spcAft>
              <a:buNone/>
            </a:pPr>
            <a:r>
              <a:rPr b="1" lang="ja">
                <a:solidFill>
                  <a:srgbClr val="2A3B4C"/>
                </a:solidFill>
                <a:highlight>
                  <a:srgbClr val="FFFFFF"/>
                </a:highlight>
              </a:rPr>
              <a:t>ウェビナー/オフラインイベント/動画サイト/展示会</a:t>
            </a:r>
            <a:br>
              <a:rPr b="1" lang="ja">
                <a:solidFill>
                  <a:srgbClr val="2A3B4C"/>
                </a:solidFill>
                <a:highlight>
                  <a:srgbClr val="FFFFFF"/>
                </a:highlight>
              </a:rPr>
            </a:br>
            <a:r>
              <a:rPr b="1" lang="ja">
                <a:solidFill>
                  <a:srgbClr val="2A3B4C"/>
                </a:solidFill>
                <a:highlight>
                  <a:srgbClr val="FFFFFF"/>
                </a:highlight>
              </a:rPr>
              <a:t>あらゆるイベントを統合管理</a:t>
            </a:r>
            <a:r>
              <a:rPr b="1" lang="ja">
                <a:solidFill>
                  <a:srgbClr val="2A3B4C"/>
                </a:solidFill>
                <a:highlight>
                  <a:srgbClr val="FFFFFF"/>
                </a:highlight>
              </a:rPr>
              <a:t>。Salesforceにデータを連携</a:t>
            </a:r>
            <a:endParaRPr b="1">
              <a:solidFill>
                <a:srgbClr val="2A3B4C"/>
              </a:solidFill>
              <a:highlight>
                <a:srgbClr val="FFFFFF"/>
              </a:highlight>
            </a:endParaRPr>
          </a:p>
        </p:txBody>
      </p:sp>
      <p:pic>
        <p:nvPicPr>
          <p:cNvPr id="65" name="Google Shape;65;p16"/>
          <p:cNvPicPr preferRelativeResize="0"/>
          <p:nvPr/>
        </p:nvPicPr>
        <p:blipFill>
          <a:blip r:embed="rId3">
            <a:alphaModFix/>
          </a:blip>
          <a:stretch>
            <a:fillRect/>
          </a:stretch>
        </p:blipFill>
        <p:spPr>
          <a:xfrm>
            <a:off x="5407450" y="1069762"/>
            <a:ext cx="6097951" cy="3576325"/>
          </a:xfrm>
          <a:prstGeom prst="rect">
            <a:avLst/>
          </a:prstGeom>
          <a:noFill/>
          <a:ln>
            <a:noFill/>
          </a:ln>
        </p:spPr>
      </p:pic>
      <p:pic>
        <p:nvPicPr>
          <p:cNvPr descr="ロゴ&#10;&#10;自動的に生成された説明" id="66" name="Google Shape;66;p16"/>
          <p:cNvPicPr preferRelativeResize="0"/>
          <p:nvPr/>
        </p:nvPicPr>
        <p:blipFill rotWithShape="1">
          <a:blip r:embed="rId4">
            <a:alphaModFix/>
          </a:blip>
          <a:srcRect b="0" l="0" r="0" t="0"/>
          <a:stretch/>
        </p:blipFill>
        <p:spPr>
          <a:xfrm>
            <a:off x="280221" y="235201"/>
            <a:ext cx="850629" cy="878975"/>
          </a:xfrm>
          <a:prstGeom prst="rect">
            <a:avLst/>
          </a:prstGeom>
          <a:noFill/>
          <a:ln>
            <a:noFill/>
          </a:ln>
        </p:spPr>
      </p:pic>
      <p:sp>
        <p:nvSpPr>
          <p:cNvPr id="67" name="Google Shape;67;p16"/>
          <p:cNvSpPr/>
          <p:nvPr/>
        </p:nvSpPr>
        <p:spPr>
          <a:xfrm>
            <a:off x="9050425" y="9650"/>
            <a:ext cx="93600" cy="5143500"/>
          </a:xfrm>
          <a:prstGeom prst="rect">
            <a:avLst/>
          </a:prstGeom>
          <a:gradFill>
            <a:gsLst>
              <a:gs pos="0">
                <a:srgbClr val="F1C232"/>
              </a:gs>
              <a:gs pos="100000">
                <a:srgbClr val="F4632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descr="このスライドの見栄えを良くする" id="260" name="Google Shape;260;p25"/>
          <p:cNvPicPr preferRelativeResize="0"/>
          <p:nvPr/>
        </p:nvPicPr>
        <p:blipFill>
          <a:blip r:embed="rId3">
            <a:alphaModFix/>
          </a:blip>
          <a:stretch>
            <a:fillRect/>
          </a:stretch>
        </p:blipFill>
        <p:spPr>
          <a:xfrm>
            <a:off x="0" y="0"/>
            <a:ext cx="9214503" cy="5143500"/>
          </a:xfrm>
          <a:prstGeom prst="rect">
            <a:avLst/>
          </a:prstGeom>
          <a:noFill/>
          <a:ln>
            <a:noFill/>
          </a:ln>
        </p:spPr>
      </p:pic>
      <p:sp>
        <p:nvSpPr>
          <p:cNvPr id="261" name="Google Shape;261;p25"/>
          <p:cNvSpPr txBox="1"/>
          <p:nvPr/>
        </p:nvSpPr>
        <p:spPr>
          <a:xfrm>
            <a:off x="1865700" y="4206400"/>
            <a:ext cx="1033500" cy="355800"/>
          </a:xfrm>
          <a:prstGeom prst="rect">
            <a:avLst/>
          </a:prstGeom>
          <a:solidFill>
            <a:srgbClr val="EB9B4E"/>
          </a:solidFill>
          <a:ln>
            <a:noFill/>
          </a:ln>
        </p:spPr>
        <p:txBody>
          <a:bodyPr anchorCtr="0" anchor="t" bIns="0" lIns="0" spcFirstLastPara="1" rIns="0" wrap="square" tIns="9525">
            <a:spAutoFit/>
          </a:bodyPr>
          <a:lstStyle/>
          <a:p>
            <a:pPr indent="0" lvl="0" marL="12700" marR="0" rtl="0" algn="just">
              <a:lnSpc>
                <a:spcPct val="150000"/>
              </a:lnSpc>
              <a:spcBef>
                <a:spcPts val="0"/>
              </a:spcBef>
              <a:spcAft>
                <a:spcPts val="0"/>
              </a:spcAft>
              <a:buClr>
                <a:srgbClr val="F0F5ED"/>
              </a:buClr>
              <a:buSzPts val="900"/>
              <a:buFont typeface="Arial"/>
              <a:buNone/>
            </a:pPr>
            <a:r>
              <a:rPr b="1" lang="ja" sz="900">
                <a:solidFill>
                  <a:srgbClr val="F0F5ED"/>
                </a:solidFill>
              </a:rPr>
              <a:t>課題：毎日連携</a:t>
            </a:r>
            <a:endParaRPr b="1" sz="900">
              <a:solidFill>
                <a:srgbClr val="F0F5ED"/>
              </a:solidFill>
            </a:endParaRPr>
          </a:p>
          <a:p>
            <a:pPr indent="0" lvl="0" marL="12700" marR="0" rtl="0" algn="just">
              <a:lnSpc>
                <a:spcPct val="150000"/>
              </a:lnSpc>
              <a:spcBef>
                <a:spcPts val="0"/>
              </a:spcBef>
              <a:spcAft>
                <a:spcPts val="0"/>
              </a:spcAft>
              <a:buClr>
                <a:srgbClr val="F0F5ED"/>
              </a:buClr>
              <a:buSzPts val="900"/>
              <a:buFont typeface="Arial"/>
              <a:buNone/>
            </a:pPr>
            <a:r>
              <a:rPr b="1" lang="ja" sz="900">
                <a:solidFill>
                  <a:srgbClr val="F0F5ED"/>
                </a:solidFill>
              </a:rPr>
              <a:t>　　　負担大</a:t>
            </a:r>
            <a:endParaRPr b="0" i="0" sz="1100" u="none" cap="none" strike="noStrike">
              <a:solidFill>
                <a:srgbClr val="000000"/>
              </a:solidFill>
              <a:latin typeface="Arial"/>
              <a:ea typeface="Arial"/>
              <a:cs typeface="Arial"/>
              <a:sym typeface="Arial"/>
            </a:endParaRPr>
          </a:p>
        </p:txBody>
      </p:sp>
      <p:sp>
        <p:nvSpPr>
          <p:cNvPr id="262" name="Google Shape;262;p25"/>
          <p:cNvSpPr txBox="1"/>
          <p:nvPr/>
        </p:nvSpPr>
        <p:spPr>
          <a:xfrm>
            <a:off x="416175" y="4206400"/>
            <a:ext cx="1033500" cy="355800"/>
          </a:xfrm>
          <a:prstGeom prst="rect">
            <a:avLst/>
          </a:prstGeom>
          <a:solidFill>
            <a:srgbClr val="EB9B4E"/>
          </a:solidFill>
          <a:ln>
            <a:noFill/>
          </a:ln>
        </p:spPr>
        <p:txBody>
          <a:bodyPr anchorCtr="0" anchor="t" bIns="0" lIns="0" spcFirstLastPara="1" rIns="0" wrap="square" tIns="9525">
            <a:spAutoFit/>
          </a:bodyPr>
          <a:lstStyle/>
          <a:p>
            <a:pPr indent="0" lvl="0" marL="12700" marR="0" rtl="0" algn="just">
              <a:lnSpc>
                <a:spcPct val="150000"/>
              </a:lnSpc>
              <a:spcBef>
                <a:spcPts val="0"/>
              </a:spcBef>
              <a:spcAft>
                <a:spcPts val="0"/>
              </a:spcAft>
              <a:buClr>
                <a:srgbClr val="F0F5ED"/>
              </a:buClr>
              <a:buSzPts val="900"/>
              <a:buFont typeface="Arial"/>
              <a:buNone/>
            </a:pPr>
            <a:r>
              <a:rPr b="1" lang="ja" sz="900">
                <a:solidFill>
                  <a:srgbClr val="F0F5ED"/>
                </a:solidFill>
              </a:rPr>
              <a:t>課題：増えた分が</a:t>
            </a:r>
            <a:endParaRPr b="1" sz="900">
              <a:solidFill>
                <a:srgbClr val="F0F5ED"/>
              </a:solidFill>
            </a:endParaRPr>
          </a:p>
          <a:p>
            <a:pPr indent="0" lvl="0" marL="12700" marR="0" rtl="0" algn="just">
              <a:lnSpc>
                <a:spcPct val="150000"/>
              </a:lnSpc>
              <a:spcBef>
                <a:spcPts val="0"/>
              </a:spcBef>
              <a:spcAft>
                <a:spcPts val="0"/>
              </a:spcAft>
              <a:buClr>
                <a:srgbClr val="F0F5ED"/>
              </a:buClr>
              <a:buSzPts val="900"/>
              <a:buFont typeface="Arial"/>
              <a:buNone/>
            </a:pPr>
            <a:r>
              <a:rPr b="1" lang="ja" sz="900">
                <a:solidFill>
                  <a:srgbClr val="F0F5ED"/>
                </a:solidFill>
              </a:rPr>
              <a:t>　　　作業増</a:t>
            </a:r>
            <a:endParaRPr b="0" i="0" sz="1100" u="none" cap="none" strike="noStrike">
              <a:solidFill>
                <a:srgbClr val="000000"/>
              </a:solidFill>
              <a:latin typeface="Arial"/>
              <a:ea typeface="Arial"/>
              <a:cs typeface="Arial"/>
              <a:sym typeface="Arial"/>
            </a:endParaRPr>
          </a:p>
        </p:txBody>
      </p:sp>
      <p:sp>
        <p:nvSpPr>
          <p:cNvPr id="263" name="Google Shape;263;p25"/>
          <p:cNvSpPr txBox="1"/>
          <p:nvPr/>
        </p:nvSpPr>
        <p:spPr>
          <a:xfrm>
            <a:off x="3231075" y="4206400"/>
            <a:ext cx="1033500" cy="355800"/>
          </a:xfrm>
          <a:prstGeom prst="rect">
            <a:avLst/>
          </a:prstGeom>
          <a:solidFill>
            <a:srgbClr val="EB9B4E"/>
          </a:solidFill>
          <a:ln>
            <a:noFill/>
          </a:ln>
        </p:spPr>
        <p:txBody>
          <a:bodyPr anchorCtr="0" anchor="t" bIns="0" lIns="0" spcFirstLastPara="1" rIns="0" wrap="square" tIns="9525">
            <a:spAutoFit/>
          </a:bodyPr>
          <a:lstStyle/>
          <a:p>
            <a:pPr indent="0" lvl="0" marL="12700" marR="0" rtl="0" algn="just">
              <a:lnSpc>
                <a:spcPct val="150000"/>
              </a:lnSpc>
              <a:spcBef>
                <a:spcPts val="0"/>
              </a:spcBef>
              <a:spcAft>
                <a:spcPts val="0"/>
              </a:spcAft>
              <a:buClr>
                <a:srgbClr val="F0F5ED"/>
              </a:buClr>
              <a:buSzPts val="900"/>
              <a:buFont typeface="Arial"/>
              <a:buNone/>
            </a:pPr>
            <a:r>
              <a:rPr b="1" lang="ja" sz="900">
                <a:solidFill>
                  <a:srgbClr val="F0F5ED"/>
                </a:solidFill>
              </a:rPr>
              <a:t>課題：複数連携</a:t>
            </a:r>
            <a:endParaRPr b="1" sz="900">
              <a:solidFill>
                <a:srgbClr val="F0F5ED"/>
              </a:solidFill>
            </a:endParaRPr>
          </a:p>
          <a:p>
            <a:pPr indent="0" lvl="0" marL="12700" marR="0" rtl="0" algn="just">
              <a:lnSpc>
                <a:spcPct val="150000"/>
              </a:lnSpc>
              <a:spcBef>
                <a:spcPts val="0"/>
              </a:spcBef>
              <a:spcAft>
                <a:spcPts val="0"/>
              </a:spcAft>
              <a:buClr>
                <a:srgbClr val="F0F5ED"/>
              </a:buClr>
              <a:buSzPts val="900"/>
              <a:buFont typeface="Arial"/>
              <a:buNone/>
            </a:pPr>
            <a:r>
              <a:rPr b="1" lang="ja" sz="900">
                <a:solidFill>
                  <a:srgbClr val="F0F5ED"/>
                </a:solidFill>
              </a:rPr>
              <a:t>　　　実現不可能</a:t>
            </a:r>
            <a:endParaRPr b="0" i="0" sz="1100" u="none" cap="none" strike="noStrike">
              <a:solidFill>
                <a:srgbClr val="000000"/>
              </a:solidFill>
              <a:latin typeface="Arial"/>
              <a:ea typeface="Arial"/>
              <a:cs typeface="Arial"/>
              <a:sym typeface="Arial"/>
            </a:endParaRPr>
          </a:p>
        </p:txBody>
      </p:sp>
      <p:pic>
        <p:nvPicPr>
          <p:cNvPr id="264" name="Google Shape;264;p25"/>
          <p:cNvPicPr preferRelativeResize="0"/>
          <p:nvPr/>
        </p:nvPicPr>
        <p:blipFill rotWithShape="1">
          <a:blip r:embed="rId4">
            <a:alphaModFix/>
          </a:blip>
          <a:srcRect b="0" l="0" r="0" t="0"/>
          <a:stretch/>
        </p:blipFill>
        <p:spPr>
          <a:xfrm>
            <a:off x="1139951" y="3611698"/>
            <a:ext cx="399168" cy="355800"/>
          </a:xfrm>
          <a:prstGeom prst="rect">
            <a:avLst/>
          </a:prstGeom>
          <a:noFill/>
          <a:ln>
            <a:noFill/>
          </a:ln>
        </p:spPr>
      </p:pic>
      <p:pic>
        <p:nvPicPr>
          <p:cNvPr id="265" name="Google Shape;265;p25"/>
          <p:cNvPicPr preferRelativeResize="0"/>
          <p:nvPr/>
        </p:nvPicPr>
        <p:blipFill rotWithShape="1">
          <a:blip r:embed="rId4">
            <a:alphaModFix/>
          </a:blip>
          <a:srcRect b="0" l="0" r="0" t="0"/>
          <a:stretch/>
        </p:blipFill>
        <p:spPr>
          <a:xfrm>
            <a:off x="2542726" y="3611698"/>
            <a:ext cx="399168" cy="355800"/>
          </a:xfrm>
          <a:prstGeom prst="rect">
            <a:avLst/>
          </a:prstGeom>
          <a:noFill/>
          <a:ln>
            <a:noFill/>
          </a:ln>
        </p:spPr>
      </p:pic>
      <p:pic>
        <p:nvPicPr>
          <p:cNvPr id="266" name="Google Shape;266;p25"/>
          <p:cNvPicPr preferRelativeResize="0"/>
          <p:nvPr/>
        </p:nvPicPr>
        <p:blipFill rotWithShape="1">
          <a:blip r:embed="rId4">
            <a:alphaModFix/>
          </a:blip>
          <a:srcRect b="0" l="0" r="0" t="0"/>
          <a:stretch/>
        </p:blipFill>
        <p:spPr>
          <a:xfrm>
            <a:off x="3945501" y="3611698"/>
            <a:ext cx="399168" cy="355800"/>
          </a:xfrm>
          <a:prstGeom prst="rect">
            <a:avLst/>
          </a:prstGeom>
          <a:noFill/>
          <a:ln>
            <a:noFill/>
          </a:ln>
        </p:spPr>
      </p:pic>
      <p:pic>
        <p:nvPicPr>
          <p:cNvPr id="267" name="Google Shape;267;p25"/>
          <p:cNvPicPr preferRelativeResize="0"/>
          <p:nvPr/>
        </p:nvPicPr>
        <p:blipFill rotWithShape="1">
          <a:blip r:embed="rId4">
            <a:alphaModFix/>
          </a:blip>
          <a:srcRect b="0" l="0" r="0" t="0"/>
          <a:stretch/>
        </p:blipFill>
        <p:spPr>
          <a:xfrm>
            <a:off x="8153025" y="2347300"/>
            <a:ext cx="944225" cy="841650"/>
          </a:xfrm>
          <a:prstGeom prst="rect">
            <a:avLst/>
          </a:prstGeom>
          <a:noFill/>
          <a:ln>
            <a:noFill/>
          </a:ln>
        </p:spPr>
      </p:pic>
      <p:pic>
        <p:nvPicPr>
          <p:cNvPr id="268" name="Google Shape;268;p25"/>
          <p:cNvPicPr preferRelativeResize="0"/>
          <p:nvPr/>
        </p:nvPicPr>
        <p:blipFill>
          <a:blip r:embed="rId5">
            <a:alphaModFix/>
          </a:blip>
          <a:stretch>
            <a:fillRect/>
          </a:stretch>
        </p:blipFill>
        <p:spPr>
          <a:xfrm>
            <a:off x="585250" y="263325"/>
            <a:ext cx="6129350" cy="352425"/>
          </a:xfrm>
          <a:prstGeom prst="rect">
            <a:avLst/>
          </a:prstGeom>
          <a:noFill/>
          <a:ln>
            <a:noFill/>
          </a:ln>
        </p:spPr>
      </p:pic>
      <p:sp>
        <p:nvSpPr>
          <p:cNvPr id="269" name="Google Shape;269;p25"/>
          <p:cNvSpPr txBox="1"/>
          <p:nvPr/>
        </p:nvSpPr>
        <p:spPr>
          <a:xfrm>
            <a:off x="506267" y="190556"/>
            <a:ext cx="8274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どんな課題を解決できるか</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このスライドの見栄えを良くする" id="274" name="Google Shape;274;p26"/>
          <p:cNvPicPr preferRelativeResize="0"/>
          <p:nvPr/>
        </p:nvPicPr>
        <p:blipFill>
          <a:blip r:embed="rId3">
            <a:alphaModFix/>
          </a:blip>
          <a:stretch>
            <a:fillRect/>
          </a:stretch>
        </p:blipFill>
        <p:spPr>
          <a:xfrm>
            <a:off x="0" y="0"/>
            <a:ext cx="9143545" cy="51033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7"/>
          <p:cNvSpPr/>
          <p:nvPr/>
        </p:nvSpPr>
        <p:spPr>
          <a:xfrm>
            <a:off x="175600" y="723300"/>
            <a:ext cx="8764800" cy="4420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0" name="Google Shape;280;p27"/>
          <p:cNvSpPr txBox="1"/>
          <p:nvPr/>
        </p:nvSpPr>
        <p:spPr>
          <a:xfrm>
            <a:off x="506267" y="190556"/>
            <a:ext cx="8274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活用のポイント①：マルチチャネルのアプローチをネクプロとSalesforceで統合</a:t>
            </a:r>
            <a:endParaRPr sz="1600"/>
          </a:p>
        </p:txBody>
      </p:sp>
      <p:sp>
        <p:nvSpPr>
          <p:cNvPr id="281" name="Google Shape;281;p27"/>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282" name="Google Shape;282;p27"/>
          <p:cNvSpPr/>
          <p:nvPr/>
        </p:nvSpPr>
        <p:spPr>
          <a:xfrm>
            <a:off x="336275" y="817050"/>
            <a:ext cx="8406000" cy="732600"/>
          </a:xfrm>
          <a:prstGeom prst="rect">
            <a:avLst/>
          </a:prstGeom>
          <a:solidFill>
            <a:srgbClr val="ECECE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 name="Google Shape;283;p27"/>
          <p:cNvSpPr txBox="1"/>
          <p:nvPr/>
        </p:nvSpPr>
        <p:spPr>
          <a:xfrm>
            <a:off x="795873" y="1051550"/>
            <a:ext cx="550500" cy="238500"/>
          </a:xfrm>
          <a:prstGeom prst="rect">
            <a:avLst/>
          </a:prstGeom>
          <a:noFill/>
          <a:ln>
            <a:noFill/>
          </a:ln>
        </p:spPr>
        <p:txBody>
          <a:bodyPr anchorCtr="0" anchor="t" bIns="34275" lIns="68575" spcFirstLastPara="1" rIns="68575" wrap="square" tIns="34275">
            <a:spAutoFit/>
          </a:bodyPr>
          <a:lstStyle/>
          <a:p>
            <a:pPr indent="0" lvl="0" marL="0" marR="0" rtl="0" algn="l">
              <a:lnSpc>
                <a:spcPct val="214285"/>
              </a:lnSpc>
              <a:spcBef>
                <a:spcPts val="0"/>
              </a:spcBef>
              <a:spcAft>
                <a:spcPts val="0"/>
              </a:spcAft>
              <a:buClr>
                <a:srgbClr val="000000"/>
              </a:buClr>
              <a:buSzPts val="1100"/>
              <a:buFont typeface="Arial"/>
              <a:buNone/>
            </a:pPr>
            <a:r>
              <a:rPr b="1" i="0" lang="ja" sz="1100" u="none" cap="none" strike="noStrike">
                <a:solidFill>
                  <a:schemeClr val="dk1"/>
                </a:solidFill>
                <a:latin typeface="Arial"/>
                <a:ea typeface="Arial"/>
                <a:cs typeface="Arial"/>
                <a:sym typeface="Arial"/>
              </a:rPr>
              <a:t>本社</a:t>
            </a:r>
            <a:endParaRPr b="0" i="0" sz="1100" u="none" cap="none" strike="noStrike">
              <a:solidFill>
                <a:schemeClr val="dk1"/>
              </a:solidFill>
              <a:latin typeface="Arial"/>
              <a:ea typeface="Arial"/>
              <a:cs typeface="Arial"/>
              <a:sym typeface="Arial"/>
            </a:endParaRPr>
          </a:p>
        </p:txBody>
      </p:sp>
      <p:pic>
        <p:nvPicPr>
          <p:cNvPr id="284" name="Google Shape;284;p27"/>
          <p:cNvPicPr preferRelativeResize="0"/>
          <p:nvPr/>
        </p:nvPicPr>
        <p:blipFill rotWithShape="1">
          <a:blip r:embed="rId3">
            <a:alphaModFix/>
          </a:blip>
          <a:srcRect b="0" l="0" r="0" t="0"/>
          <a:stretch/>
        </p:blipFill>
        <p:spPr>
          <a:xfrm>
            <a:off x="2910722" y="934325"/>
            <a:ext cx="462694" cy="462694"/>
          </a:xfrm>
          <a:prstGeom prst="rect">
            <a:avLst/>
          </a:prstGeom>
          <a:noFill/>
          <a:ln>
            <a:noFill/>
          </a:ln>
        </p:spPr>
      </p:pic>
      <p:sp>
        <p:nvSpPr>
          <p:cNvPr id="285" name="Google Shape;285;p27"/>
          <p:cNvSpPr/>
          <p:nvPr/>
        </p:nvSpPr>
        <p:spPr>
          <a:xfrm>
            <a:off x="310375" y="4288375"/>
            <a:ext cx="8470200" cy="732600"/>
          </a:xfrm>
          <a:prstGeom prst="rect">
            <a:avLst/>
          </a:prstGeom>
          <a:solidFill>
            <a:srgbClr val="F0F5E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6" name="Google Shape;286;p27"/>
          <p:cNvSpPr txBox="1"/>
          <p:nvPr/>
        </p:nvSpPr>
        <p:spPr>
          <a:xfrm>
            <a:off x="3589763" y="919562"/>
            <a:ext cx="1470600" cy="5025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15000"/>
              </a:lnSpc>
              <a:spcBef>
                <a:spcPts val="0"/>
              </a:spcBef>
              <a:spcAft>
                <a:spcPts val="0"/>
              </a:spcAft>
              <a:buClr>
                <a:schemeClr val="dk1"/>
              </a:buClr>
              <a:buSzPts val="1100"/>
              <a:buChar char="●"/>
            </a:pPr>
            <a:r>
              <a:rPr b="1" i="0" lang="ja" sz="1100" u="none" cap="none" strike="noStrike">
                <a:solidFill>
                  <a:schemeClr val="dk1"/>
                </a:solidFill>
              </a:rPr>
              <a:t>代理店営業部</a:t>
            </a:r>
            <a:endParaRPr b="1" i="0" sz="1100" u="none" cap="none" strike="noStrike">
              <a:solidFill>
                <a:schemeClr val="dk1"/>
              </a:solidFill>
            </a:endParaRPr>
          </a:p>
          <a:p>
            <a:pPr indent="-234950" lvl="0" marL="342900" marR="0" rtl="0" algn="l">
              <a:lnSpc>
                <a:spcPct val="115000"/>
              </a:lnSpc>
              <a:spcBef>
                <a:spcPts val="0"/>
              </a:spcBef>
              <a:spcAft>
                <a:spcPts val="0"/>
              </a:spcAft>
              <a:buClr>
                <a:schemeClr val="dk1"/>
              </a:buClr>
              <a:buSzPts val="1100"/>
              <a:buChar char="●"/>
            </a:pPr>
            <a:r>
              <a:rPr b="1" i="0" lang="ja" sz="1100" u="none" cap="none" strike="noStrike">
                <a:solidFill>
                  <a:schemeClr val="dk1"/>
                </a:solidFill>
              </a:rPr>
              <a:t>法人営業部</a:t>
            </a:r>
            <a:endParaRPr b="1" i="0" sz="1100" u="none" cap="none" strike="noStrike">
              <a:solidFill>
                <a:schemeClr val="dk1"/>
              </a:solidFill>
            </a:endParaRPr>
          </a:p>
        </p:txBody>
      </p:sp>
      <p:sp>
        <p:nvSpPr>
          <p:cNvPr id="287" name="Google Shape;287;p27"/>
          <p:cNvSpPr txBox="1"/>
          <p:nvPr/>
        </p:nvSpPr>
        <p:spPr>
          <a:xfrm>
            <a:off x="823981" y="4547950"/>
            <a:ext cx="766500" cy="238500"/>
          </a:xfrm>
          <a:prstGeom prst="rect">
            <a:avLst/>
          </a:prstGeom>
          <a:noFill/>
          <a:ln>
            <a:noFill/>
          </a:ln>
        </p:spPr>
        <p:txBody>
          <a:bodyPr anchorCtr="0" anchor="t" bIns="34275" lIns="68575" spcFirstLastPara="1" rIns="68575" wrap="square" tIns="34275">
            <a:spAutoFit/>
          </a:bodyPr>
          <a:lstStyle/>
          <a:p>
            <a:pPr indent="0" lvl="0" marL="0" marR="0" rtl="0" algn="l">
              <a:lnSpc>
                <a:spcPct val="214285"/>
              </a:lnSpc>
              <a:spcBef>
                <a:spcPts val="0"/>
              </a:spcBef>
              <a:spcAft>
                <a:spcPts val="0"/>
              </a:spcAft>
              <a:buClr>
                <a:srgbClr val="000000"/>
              </a:buClr>
              <a:buSzPts val="1100"/>
              <a:buFont typeface="Arial"/>
              <a:buNone/>
            </a:pPr>
            <a:r>
              <a:rPr b="1" i="0" lang="ja" sz="1100" u="none" cap="none" strike="noStrike">
                <a:solidFill>
                  <a:schemeClr val="dk1"/>
                </a:solidFill>
                <a:latin typeface="Arial"/>
                <a:ea typeface="Arial"/>
                <a:cs typeface="Arial"/>
                <a:sym typeface="Arial"/>
              </a:rPr>
              <a:t>お客様</a:t>
            </a:r>
            <a:endParaRPr b="0" i="0" sz="1100" u="none" cap="none" strike="noStrike">
              <a:solidFill>
                <a:schemeClr val="dk1"/>
              </a:solidFill>
              <a:latin typeface="Arial"/>
              <a:ea typeface="Arial"/>
              <a:cs typeface="Arial"/>
              <a:sym typeface="Arial"/>
            </a:endParaRPr>
          </a:p>
        </p:txBody>
      </p:sp>
      <p:sp>
        <p:nvSpPr>
          <p:cNvPr id="288" name="Google Shape;288;p27"/>
          <p:cNvSpPr/>
          <p:nvPr/>
        </p:nvSpPr>
        <p:spPr>
          <a:xfrm>
            <a:off x="1766438" y="2594169"/>
            <a:ext cx="1948200" cy="609000"/>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9" name="Google Shape;289;p27"/>
          <p:cNvSpPr txBox="1"/>
          <p:nvPr/>
        </p:nvSpPr>
        <p:spPr>
          <a:xfrm>
            <a:off x="1806938" y="2634425"/>
            <a:ext cx="1283400" cy="207900"/>
          </a:xfrm>
          <a:prstGeom prst="rect">
            <a:avLst/>
          </a:prstGeom>
          <a:noFill/>
          <a:ln>
            <a:noFill/>
          </a:ln>
        </p:spPr>
        <p:txBody>
          <a:bodyPr anchorCtr="0" anchor="t" bIns="34275" lIns="68575" spcFirstLastPara="1" rIns="68575" wrap="square" tIns="34275">
            <a:spAutoFit/>
          </a:bodyPr>
          <a:lstStyle/>
          <a:p>
            <a:pPr indent="0" lvl="0" marL="0" marR="0" rtl="0" algn="l">
              <a:lnSpc>
                <a:spcPct val="214285"/>
              </a:lnSpc>
              <a:spcBef>
                <a:spcPts val="0"/>
              </a:spcBef>
              <a:spcAft>
                <a:spcPts val="0"/>
              </a:spcAft>
              <a:buClr>
                <a:srgbClr val="000000"/>
              </a:buClr>
              <a:buSzPts val="1100"/>
              <a:buFont typeface="Arial"/>
              <a:buNone/>
            </a:pPr>
            <a:r>
              <a:rPr b="1" lang="ja" sz="900">
                <a:solidFill>
                  <a:schemeClr val="dk1"/>
                </a:solidFill>
              </a:rPr>
              <a:t>営業部</a:t>
            </a:r>
            <a:endParaRPr b="1" i="0" sz="900" u="none" cap="none" strike="noStrike">
              <a:solidFill>
                <a:schemeClr val="dk1"/>
              </a:solidFill>
            </a:endParaRPr>
          </a:p>
        </p:txBody>
      </p:sp>
      <p:sp>
        <p:nvSpPr>
          <p:cNvPr id="290" name="Google Shape;290;p27"/>
          <p:cNvSpPr/>
          <p:nvPr/>
        </p:nvSpPr>
        <p:spPr>
          <a:xfrm>
            <a:off x="795881" y="1549662"/>
            <a:ext cx="215100" cy="2738700"/>
          </a:xfrm>
          <a:prstGeom prst="downArrow">
            <a:avLst>
              <a:gd fmla="val 5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1" name="Google Shape;291;p27"/>
          <p:cNvSpPr/>
          <p:nvPr/>
        </p:nvSpPr>
        <p:spPr>
          <a:xfrm>
            <a:off x="2474644" y="1549662"/>
            <a:ext cx="215100" cy="1044600"/>
          </a:xfrm>
          <a:prstGeom prst="downArrow">
            <a:avLst>
              <a:gd fmla="val 5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2" name="Google Shape;292;p27"/>
          <p:cNvSpPr/>
          <p:nvPr/>
        </p:nvSpPr>
        <p:spPr>
          <a:xfrm>
            <a:off x="2474644" y="3206937"/>
            <a:ext cx="215100" cy="1081500"/>
          </a:xfrm>
          <a:prstGeom prst="downArrow">
            <a:avLst>
              <a:gd fmla="val 5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3" name="Google Shape;293;p27"/>
          <p:cNvSpPr txBox="1"/>
          <p:nvPr/>
        </p:nvSpPr>
        <p:spPr>
          <a:xfrm>
            <a:off x="2575442" y="1839331"/>
            <a:ext cx="1383600" cy="4773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ウェビナー</a:t>
            </a:r>
            <a:endParaRPr b="1" i="0" sz="1100" u="none" cap="none" strike="noStrike">
              <a:solidFill>
                <a:schemeClr val="dk1"/>
              </a:solidFill>
            </a:endParaRPr>
          </a:p>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動画サイト</a:t>
            </a:r>
            <a:endParaRPr b="1" i="0" sz="1100" u="none" cap="none" strike="noStrike">
              <a:solidFill>
                <a:schemeClr val="dk1"/>
              </a:solidFill>
            </a:endParaRPr>
          </a:p>
        </p:txBody>
      </p:sp>
      <p:sp>
        <p:nvSpPr>
          <p:cNvPr id="294" name="Google Shape;294;p27"/>
          <p:cNvSpPr txBox="1"/>
          <p:nvPr/>
        </p:nvSpPr>
        <p:spPr>
          <a:xfrm>
            <a:off x="2575442" y="3553297"/>
            <a:ext cx="1383600" cy="4773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ウェビナー</a:t>
            </a:r>
            <a:endParaRPr b="1" i="0" sz="1100" u="none" cap="none" strike="noStrike">
              <a:solidFill>
                <a:schemeClr val="dk1"/>
              </a:solidFill>
            </a:endParaRPr>
          </a:p>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動画サイト</a:t>
            </a:r>
            <a:endParaRPr b="1" i="0" sz="1100" u="none" cap="none" strike="noStrike">
              <a:solidFill>
                <a:schemeClr val="dk1"/>
              </a:solidFill>
            </a:endParaRPr>
          </a:p>
        </p:txBody>
      </p:sp>
      <p:sp>
        <p:nvSpPr>
          <p:cNvPr id="295" name="Google Shape;295;p27"/>
          <p:cNvSpPr txBox="1"/>
          <p:nvPr/>
        </p:nvSpPr>
        <p:spPr>
          <a:xfrm>
            <a:off x="908175" y="3394200"/>
            <a:ext cx="1283400" cy="6465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リアル開催</a:t>
            </a:r>
            <a:endParaRPr b="1" i="0" sz="1100" u="none" cap="none" strike="noStrike">
              <a:solidFill>
                <a:schemeClr val="dk1"/>
              </a:solidFill>
            </a:endParaRPr>
          </a:p>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ウェビナー</a:t>
            </a:r>
            <a:endParaRPr b="1" i="0" sz="1100" u="none" cap="none" strike="noStrike">
              <a:solidFill>
                <a:schemeClr val="dk1"/>
              </a:solidFill>
            </a:endParaRPr>
          </a:p>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動画サイト</a:t>
            </a:r>
            <a:endParaRPr b="1" i="0" sz="1100" u="none" cap="none" strike="noStrike">
              <a:solidFill>
                <a:schemeClr val="dk1"/>
              </a:solidFill>
            </a:endParaRPr>
          </a:p>
        </p:txBody>
      </p:sp>
      <p:sp>
        <p:nvSpPr>
          <p:cNvPr id="296" name="Google Shape;296;p27"/>
          <p:cNvSpPr/>
          <p:nvPr/>
        </p:nvSpPr>
        <p:spPr>
          <a:xfrm>
            <a:off x="4289381" y="2023550"/>
            <a:ext cx="1948200" cy="609000"/>
          </a:xfrm>
          <a:prstGeom prst="rect">
            <a:avLst/>
          </a:prstGeom>
          <a:solidFill>
            <a:srgbClr val="CFE2F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7" name="Google Shape;297;p27"/>
          <p:cNvSpPr txBox="1"/>
          <p:nvPr/>
        </p:nvSpPr>
        <p:spPr>
          <a:xfrm>
            <a:off x="4341947" y="2027075"/>
            <a:ext cx="1096200" cy="207900"/>
          </a:xfrm>
          <a:prstGeom prst="rect">
            <a:avLst/>
          </a:prstGeom>
          <a:noFill/>
          <a:ln>
            <a:noFill/>
          </a:ln>
        </p:spPr>
        <p:txBody>
          <a:bodyPr anchorCtr="0" anchor="t" bIns="34275" lIns="68575" spcFirstLastPara="1" rIns="68575" wrap="square" tIns="34275">
            <a:spAutoFit/>
          </a:bodyPr>
          <a:lstStyle/>
          <a:p>
            <a:pPr indent="0" lvl="0" marL="0" marR="0" rtl="0" algn="l">
              <a:lnSpc>
                <a:spcPct val="214285"/>
              </a:lnSpc>
              <a:spcBef>
                <a:spcPts val="0"/>
              </a:spcBef>
              <a:spcAft>
                <a:spcPts val="0"/>
              </a:spcAft>
              <a:buClr>
                <a:srgbClr val="000000"/>
              </a:buClr>
              <a:buSzPts val="1100"/>
              <a:buFont typeface="Arial"/>
              <a:buNone/>
            </a:pPr>
            <a:r>
              <a:rPr b="1" i="0" lang="ja" sz="900" u="none" cap="none" strike="noStrike">
                <a:solidFill>
                  <a:schemeClr val="dk1"/>
                </a:solidFill>
              </a:rPr>
              <a:t>代理店営業部</a:t>
            </a:r>
            <a:endParaRPr b="1" i="0" sz="900" u="none" cap="none" strike="noStrike">
              <a:solidFill>
                <a:schemeClr val="dk1"/>
              </a:solidFill>
            </a:endParaRPr>
          </a:p>
        </p:txBody>
      </p:sp>
      <p:sp>
        <p:nvSpPr>
          <p:cNvPr id="298" name="Google Shape;298;p27"/>
          <p:cNvSpPr/>
          <p:nvPr/>
        </p:nvSpPr>
        <p:spPr>
          <a:xfrm>
            <a:off x="4540331" y="1549662"/>
            <a:ext cx="215100" cy="462900"/>
          </a:xfrm>
          <a:prstGeom prst="downArrow">
            <a:avLst>
              <a:gd fmla="val 5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9" name="Google Shape;299;p27"/>
          <p:cNvSpPr/>
          <p:nvPr/>
        </p:nvSpPr>
        <p:spPr>
          <a:xfrm>
            <a:off x="4528930" y="3548750"/>
            <a:ext cx="215100" cy="732600"/>
          </a:xfrm>
          <a:prstGeom prst="downArrow">
            <a:avLst>
              <a:gd fmla="val 5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0" name="Google Shape;300;p27"/>
          <p:cNvSpPr txBox="1"/>
          <p:nvPr/>
        </p:nvSpPr>
        <p:spPr>
          <a:xfrm>
            <a:off x="4658299" y="1557519"/>
            <a:ext cx="1578000" cy="4773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ウェビナー</a:t>
            </a:r>
            <a:endParaRPr b="1" i="0" sz="1100" u="none" cap="none" strike="noStrike">
              <a:solidFill>
                <a:schemeClr val="dk1"/>
              </a:solidFill>
            </a:endParaRPr>
          </a:p>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動画サイト</a:t>
            </a:r>
            <a:endParaRPr b="1" i="0" sz="1100" u="none" cap="none" strike="noStrike">
              <a:solidFill>
                <a:schemeClr val="dk1"/>
              </a:solidFill>
            </a:endParaRPr>
          </a:p>
        </p:txBody>
      </p:sp>
      <p:sp>
        <p:nvSpPr>
          <p:cNvPr id="301" name="Google Shape;301;p27"/>
          <p:cNvSpPr txBox="1"/>
          <p:nvPr/>
        </p:nvSpPr>
        <p:spPr>
          <a:xfrm>
            <a:off x="4658299" y="3748606"/>
            <a:ext cx="1383600" cy="4773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リアル開催</a:t>
            </a:r>
            <a:endParaRPr b="1" i="0" sz="1100" u="none" cap="none" strike="noStrike">
              <a:solidFill>
                <a:schemeClr val="dk1"/>
              </a:solidFill>
            </a:endParaRPr>
          </a:p>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ウェビナー</a:t>
            </a:r>
            <a:endParaRPr b="1" i="0" sz="1100" u="none" cap="none" strike="noStrike">
              <a:solidFill>
                <a:schemeClr val="dk1"/>
              </a:solidFill>
            </a:endParaRPr>
          </a:p>
        </p:txBody>
      </p:sp>
      <p:pic>
        <p:nvPicPr>
          <p:cNvPr id="302" name="Google Shape;302;p27"/>
          <p:cNvPicPr preferRelativeResize="0"/>
          <p:nvPr/>
        </p:nvPicPr>
        <p:blipFill rotWithShape="1">
          <a:blip r:embed="rId4">
            <a:alphaModFix/>
          </a:blip>
          <a:srcRect b="0" l="0" r="0" t="0"/>
          <a:stretch/>
        </p:blipFill>
        <p:spPr>
          <a:xfrm>
            <a:off x="2758539" y="2846476"/>
            <a:ext cx="309724" cy="309715"/>
          </a:xfrm>
          <a:prstGeom prst="rect">
            <a:avLst/>
          </a:prstGeom>
          <a:noFill/>
          <a:ln>
            <a:noFill/>
          </a:ln>
        </p:spPr>
      </p:pic>
      <p:pic>
        <p:nvPicPr>
          <p:cNvPr id="303" name="Google Shape;303;p27"/>
          <p:cNvPicPr preferRelativeResize="0"/>
          <p:nvPr/>
        </p:nvPicPr>
        <p:blipFill rotWithShape="1">
          <a:blip r:embed="rId4">
            <a:alphaModFix/>
          </a:blip>
          <a:srcRect b="0" l="0" r="0" t="0"/>
          <a:stretch/>
        </p:blipFill>
        <p:spPr>
          <a:xfrm>
            <a:off x="3147139" y="2846476"/>
            <a:ext cx="309724" cy="309715"/>
          </a:xfrm>
          <a:prstGeom prst="rect">
            <a:avLst/>
          </a:prstGeom>
          <a:noFill/>
          <a:ln>
            <a:noFill/>
          </a:ln>
        </p:spPr>
      </p:pic>
      <p:pic>
        <p:nvPicPr>
          <p:cNvPr id="304" name="Google Shape;304;p27"/>
          <p:cNvPicPr preferRelativeResize="0"/>
          <p:nvPr/>
        </p:nvPicPr>
        <p:blipFill rotWithShape="1">
          <a:blip r:embed="rId4">
            <a:alphaModFix/>
          </a:blip>
          <a:srcRect b="0" l="0" r="0" t="0"/>
          <a:stretch/>
        </p:blipFill>
        <p:spPr>
          <a:xfrm>
            <a:off x="2369940" y="2846476"/>
            <a:ext cx="309724" cy="309715"/>
          </a:xfrm>
          <a:prstGeom prst="rect">
            <a:avLst/>
          </a:prstGeom>
          <a:noFill/>
          <a:ln>
            <a:noFill/>
          </a:ln>
        </p:spPr>
      </p:pic>
      <p:pic>
        <p:nvPicPr>
          <p:cNvPr id="305" name="Google Shape;305;p27"/>
          <p:cNvPicPr preferRelativeResize="0"/>
          <p:nvPr/>
        </p:nvPicPr>
        <p:blipFill rotWithShape="1">
          <a:blip r:embed="rId5">
            <a:alphaModFix/>
          </a:blip>
          <a:srcRect b="0" l="0" r="0" t="0"/>
          <a:stretch/>
        </p:blipFill>
        <p:spPr>
          <a:xfrm>
            <a:off x="2087832" y="4359290"/>
            <a:ext cx="608850" cy="608850"/>
          </a:xfrm>
          <a:prstGeom prst="rect">
            <a:avLst/>
          </a:prstGeom>
          <a:noFill/>
          <a:ln>
            <a:noFill/>
          </a:ln>
        </p:spPr>
      </p:pic>
      <p:sp>
        <p:nvSpPr>
          <p:cNvPr id="306" name="Google Shape;306;p27"/>
          <p:cNvSpPr txBox="1"/>
          <p:nvPr/>
        </p:nvSpPr>
        <p:spPr>
          <a:xfrm>
            <a:off x="1667784" y="4557950"/>
            <a:ext cx="419700" cy="207900"/>
          </a:xfrm>
          <a:prstGeom prst="rect">
            <a:avLst/>
          </a:prstGeom>
          <a:noFill/>
          <a:ln>
            <a:noFill/>
          </a:ln>
        </p:spPr>
        <p:txBody>
          <a:bodyPr anchorCtr="0" anchor="t" bIns="34275" lIns="68575" spcFirstLastPara="1" rIns="68575" wrap="square" tIns="34275">
            <a:spAutoFit/>
          </a:bodyPr>
          <a:lstStyle/>
          <a:p>
            <a:pPr indent="0" lvl="0" marL="0" marR="0" rtl="0" algn="l">
              <a:lnSpc>
                <a:spcPct val="214285"/>
              </a:lnSpc>
              <a:spcBef>
                <a:spcPts val="0"/>
              </a:spcBef>
              <a:spcAft>
                <a:spcPts val="0"/>
              </a:spcAft>
              <a:buClr>
                <a:srgbClr val="000000"/>
              </a:buClr>
              <a:buSzPts val="1100"/>
              <a:buFont typeface="Arial"/>
              <a:buNone/>
            </a:pPr>
            <a:r>
              <a:rPr i="0" lang="ja" sz="900" u="none" cap="none" strike="noStrike">
                <a:solidFill>
                  <a:schemeClr val="dk1"/>
                </a:solidFill>
              </a:rPr>
              <a:t>企業</a:t>
            </a:r>
            <a:endParaRPr i="0" sz="900" u="none" cap="none" strike="noStrike">
              <a:solidFill>
                <a:schemeClr val="dk1"/>
              </a:solidFill>
            </a:endParaRPr>
          </a:p>
        </p:txBody>
      </p:sp>
      <p:sp>
        <p:nvSpPr>
          <p:cNvPr id="307" name="Google Shape;307;p27"/>
          <p:cNvSpPr txBox="1"/>
          <p:nvPr/>
        </p:nvSpPr>
        <p:spPr>
          <a:xfrm>
            <a:off x="6364406" y="4557950"/>
            <a:ext cx="462900" cy="207900"/>
          </a:xfrm>
          <a:prstGeom prst="rect">
            <a:avLst/>
          </a:prstGeom>
          <a:noFill/>
          <a:ln>
            <a:noFill/>
          </a:ln>
        </p:spPr>
        <p:txBody>
          <a:bodyPr anchorCtr="0" anchor="t" bIns="34275" lIns="68575" spcFirstLastPara="1" rIns="68575" wrap="square" tIns="34275">
            <a:spAutoFit/>
          </a:bodyPr>
          <a:lstStyle/>
          <a:p>
            <a:pPr indent="0" lvl="0" marL="0" marR="0" rtl="0" algn="l">
              <a:lnSpc>
                <a:spcPct val="214285"/>
              </a:lnSpc>
              <a:spcBef>
                <a:spcPts val="0"/>
              </a:spcBef>
              <a:spcAft>
                <a:spcPts val="0"/>
              </a:spcAft>
              <a:buClr>
                <a:srgbClr val="000000"/>
              </a:buClr>
              <a:buSzPts val="1100"/>
              <a:buFont typeface="Arial"/>
              <a:buNone/>
            </a:pPr>
            <a:r>
              <a:rPr i="0" lang="ja" sz="900" u="none" cap="none" strike="noStrike">
                <a:solidFill>
                  <a:schemeClr val="dk1"/>
                </a:solidFill>
              </a:rPr>
              <a:t>個人</a:t>
            </a:r>
            <a:endParaRPr i="0" sz="900" u="none" cap="none" strike="noStrike">
              <a:solidFill>
                <a:schemeClr val="dk1"/>
              </a:solidFill>
            </a:endParaRPr>
          </a:p>
        </p:txBody>
      </p:sp>
      <p:pic>
        <p:nvPicPr>
          <p:cNvPr id="308" name="Google Shape;308;p27"/>
          <p:cNvPicPr preferRelativeResize="0"/>
          <p:nvPr/>
        </p:nvPicPr>
        <p:blipFill rotWithShape="1">
          <a:blip r:embed="rId5">
            <a:alphaModFix/>
          </a:blip>
          <a:srcRect b="0" l="0" r="0" t="0"/>
          <a:stretch/>
        </p:blipFill>
        <p:spPr>
          <a:xfrm>
            <a:off x="2623013" y="4359290"/>
            <a:ext cx="608850" cy="608850"/>
          </a:xfrm>
          <a:prstGeom prst="rect">
            <a:avLst/>
          </a:prstGeom>
          <a:noFill/>
          <a:ln>
            <a:noFill/>
          </a:ln>
        </p:spPr>
      </p:pic>
      <p:pic>
        <p:nvPicPr>
          <p:cNvPr id="309" name="Google Shape;309;p27"/>
          <p:cNvPicPr preferRelativeResize="0"/>
          <p:nvPr/>
        </p:nvPicPr>
        <p:blipFill rotWithShape="1">
          <a:blip r:embed="rId5">
            <a:alphaModFix/>
          </a:blip>
          <a:srcRect b="0" l="0" r="0" t="0"/>
          <a:stretch/>
        </p:blipFill>
        <p:spPr>
          <a:xfrm>
            <a:off x="3194035" y="4359290"/>
            <a:ext cx="608850" cy="608850"/>
          </a:xfrm>
          <a:prstGeom prst="rect">
            <a:avLst/>
          </a:prstGeom>
          <a:noFill/>
          <a:ln>
            <a:noFill/>
          </a:ln>
        </p:spPr>
      </p:pic>
      <p:sp>
        <p:nvSpPr>
          <p:cNvPr id="310" name="Google Shape;310;p27"/>
          <p:cNvSpPr txBox="1"/>
          <p:nvPr/>
        </p:nvSpPr>
        <p:spPr>
          <a:xfrm>
            <a:off x="4074094" y="4557950"/>
            <a:ext cx="609000" cy="207900"/>
          </a:xfrm>
          <a:prstGeom prst="rect">
            <a:avLst/>
          </a:prstGeom>
          <a:noFill/>
          <a:ln>
            <a:noFill/>
          </a:ln>
        </p:spPr>
        <p:txBody>
          <a:bodyPr anchorCtr="0" anchor="t" bIns="34275" lIns="68575" spcFirstLastPara="1" rIns="68575" wrap="square" tIns="34275">
            <a:spAutoFit/>
          </a:bodyPr>
          <a:lstStyle/>
          <a:p>
            <a:pPr indent="0" lvl="0" marL="0" marR="0" rtl="0" algn="l">
              <a:lnSpc>
                <a:spcPct val="214285"/>
              </a:lnSpc>
              <a:spcBef>
                <a:spcPts val="0"/>
              </a:spcBef>
              <a:spcAft>
                <a:spcPts val="0"/>
              </a:spcAft>
              <a:buClr>
                <a:srgbClr val="000000"/>
              </a:buClr>
              <a:buSzPts val="1100"/>
              <a:buFont typeface="Arial"/>
              <a:buNone/>
            </a:pPr>
            <a:r>
              <a:rPr i="0" lang="ja" sz="900" u="none" cap="none" strike="noStrike">
                <a:solidFill>
                  <a:schemeClr val="dk1"/>
                </a:solidFill>
              </a:rPr>
              <a:t>従業員</a:t>
            </a:r>
            <a:endParaRPr i="0" sz="900" u="none" cap="none" strike="noStrike">
              <a:solidFill>
                <a:schemeClr val="dk1"/>
              </a:solidFill>
            </a:endParaRPr>
          </a:p>
        </p:txBody>
      </p:sp>
      <p:sp>
        <p:nvSpPr>
          <p:cNvPr id="311" name="Google Shape;311;p27"/>
          <p:cNvSpPr txBox="1"/>
          <p:nvPr/>
        </p:nvSpPr>
        <p:spPr>
          <a:xfrm>
            <a:off x="5181896" y="919562"/>
            <a:ext cx="1815900" cy="5025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15000"/>
              </a:lnSpc>
              <a:spcBef>
                <a:spcPts val="0"/>
              </a:spcBef>
              <a:spcAft>
                <a:spcPts val="0"/>
              </a:spcAft>
              <a:buClr>
                <a:schemeClr val="dk1"/>
              </a:buClr>
              <a:buSzPts val="1100"/>
              <a:buChar char="●"/>
            </a:pPr>
            <a:r>
              <a:rPr b="1" i="0" lang="ja" sz="1100" u="none" cap="none" strike="noStrike">
                <a:solidFill>
                  <a:schemeClr val="dk1"/>
                </a:solidFill>
              </a:rPr>
              <a:t>マーケティング部</a:t>
            </a:r>
            <a:endParaRPr b="1" i="0" sz="1100" u="none" cap="none" strike="noStrike">
              <a:solidFill>
                <a:schemeClr val="dk1"/>
              </a:solidFill>
            </a:endParaRPr>
          </a:p>
          <a:p>
            <a:pPr indent="-234950" lvl="0" marL="342900" marR="0" rtl="0" algn="l">
              <a:lnSpc>
                <a:spcPct val="115000"/>
              </a:lnSpc>
              <a:spcBef>
                <a:spcPts val="0"/>
              </a:spcBef>
              <a:spcAft>
                <a:spcPts val="0"/>
              </a:spcAft>
              <a:buClr>
                <a:schemeClr val="dk1"/>
              </a:buClr>
              <a:buSzPts val="1100"/>
              <a:buChar char="●"/>
            </a:pPr>
            <a:r>
              <a:rPr b="1" i="0" lang="ja" sz="1100" u="none" cap="none" strike="noStrike">
                <a:solidFill>
                  <a:schemeClr val="dk1"/>
                </a:solidFill>
              </a:rPr>
              <a:t>コールセンター</a:t>
            </a:r>
            <a:endParaRPr b="1" i="0" sz="1100" u="none" cap="none" strike="noStrike">
              <a:solidFill>
                <a:schemeClr val="dk1"/>
              </a:solidFill>
            </a:endParaRPr>
          </a:p>
        </p:txBody>
      </p:sp>
      <p:sp>
        <p:nvSpPr>
          <p:cNvPr id="312" name="Google Shape;312;p27"/>
          <p:cNvSpPr/>
          <p:nvPr/>
        </p:nvSpPr>
        <p:spPr>
          <a:xfrm>
            <a:off x="4312931" y="3104656"/>
            <a:ext cx="1948200" cy="609000"/>
          </a:xfrm>
          <a:prstGeom prst="rect">
            <a:avLst/>
          </a:prstGeom>
          <a:solidFill>
            <a:srgbClr val="FCE5C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3" name="Google Shape;313;p27"/>
          <p:cNvSpPr txBox="1"/>
          <p:nvPr/>
        </p:nvSpPr>
        <p:spPr>
          <a:xfrm>
            <a:off x="4365502" y="3117331"/>
            <a:ext cx="609000" cy="207900"/>
          </a:xfrm>
          <a:prstGeom prst="rect">
            <a:avLst/>
          </a:prstGeom>
          <a:noFill/>
          <a:ln>
            <a:noFill/>
          </a:ln>
        </p:spPr>
        <p:txBody>
          <a:bodyPr anchorCtr="0" anchor="t" bIns="34275" lIns="68575" spcFirstLastPara="1" rIns="68575" wrap="square" tIns="34275">
            <a:spAutoFit/>
          </a:bodyPr>
          <a:lstStyle/>
          <a:p>
            <a:pPr indent="0" lvl="0" marL="0" marR="0" rtl="0" algn="l">
              <a:lnSpc>
                <a:spcPct val="214285"/>
              </a:lnSpc>
              <a:spcBef>
                <a:spcPts val="0"/>
              </a:spcBef>
              <a:spcAft>
                <a:spcPts val="0"/>
              </a:spcAft>
              <a:buClr>
                <a:srgbClr val="000000"/>
              </a:buClr>
              <a:buSzPts val="1100"/>
              <a:buFont typeface="Arial"/>
              <a:buNone/>
            </a:pPr>
            <a:r>
              <a:rPr b="1" i="0" lang="ja" sz="900" u="none" cap="none" strike="noStrike">
                <a:solidFill>
                  <a:schemeClr val="dk1"/>
                </a:solidFill>
              </a:rPr>
              <a:t>代理店</a:t>
            </a:r>
            <a:endParaRPr b="1" i="0" sz="900" u="none" cap="none" strike="noStrike">
              <a:solidFill>
                <a:schemeClr val="dk1"/>
              </a:solidFill>
            </a:endParaRPr>
          </a:p>
        </p:txBody>
      </p:sp>
      <p:pic>
        <p:nvPicPr>
          <p:cNvPr id="314" name="Google Shape;314;p27"/>
          <p:cNvPicPr preferRelativeResize="0"/>
          <p:nvPr/>
        </p:nvPicPr>
        <p:blipFill rotWithShape="1">
          <a:blip r:embed="rId4">
            <a:alphaModFix/>
          </a:blip>
          <a:srcRect b="0" l="0" r="0" t="0"/>
          <a:stretch/>
        </p:blipFill>
        <p:spPr>
          <a:xfrm>
            <a:off x="1981340" y="2846476"/>
            <a:ext cx="309724" cy="309715"/>
          </a:xfrm>
          <a:prstGeom prst="rect">
            <a:avLst/>
          </a:prstGeom>
          <a:noFill/>
          <a:ln>
            <a:noFill/>
          </a:ln>
        </p:spPr>
      </p:pic>
      <p:pic>
        <p:nvPicPr>
          <p:cNvPr id="315" name="Google Shape;315;p27"/>
          <p:cNvPicPr preferRelativeResize="0"/>
          <p:nvPr/>
        </p:nvPicPr>
        <p:blipFill rotWithShape="1">
          <a:blip r:embed="rId4">
            <a:alphaModFix/>
          </a:blip>
          <a:srcRect b="0" l="0" r="0" t="0"/>
          <a:stretch/>
        </p:blipFill>
        <p:spPr>
          <a:xfrm>
            <a:off x="5282139" y="2270324"/>
            <a:ext cx="309724" cy="309715"/>
          </a:xfrm>
          <a:prstGeom prst="rect">
            <a:avLst/>
          </a:prstGeom>
          <a:noFill/>
          <a:ln>
            <a:noFill/>
          </a:ln>
        </p:spPr>
      </p:pic>
      <p:pic>
        <p:nvPicPr>
          <p:cNvPr id="316" name="Google Shape;316;p27"/>
          <p:cNvPicPr preferRelativeResize="0"/>
          <p:nvPr/>
        </p:nvPicPr>
        <p:blipFill rotWithShape="1">
          <a:blip r:embed="rId4">
            <a:alphaModFix/>
          </a:blip>
          <a:srcRect b="0" l="0" r="0" t="0"/>
          <a:stretch/>
        </p:blipFill>
        <p:spPr>
          <a:xfrm>
            <a:off x="5670739" y="2270324"/>
            <a:ext cx="309724" cy="309715"/>
          </a:xfrm>
          <a:prstGeom prst="rect">
            <a:avLst/>
          </a:prstGeom>
          <a:noFill/>
          <a:ln>
            <a:noFill/>
          </a:ln>
        </p:spPr>
      </p:pic>
      <p:pic>
        <p:nvPicPr>
          <p:cNvPr id="317" name="Google Shape;317;p27"/>
          <p:cNvPicPr preferRelativeResize="0"/>
          <p:nvPr/>
        </p:nvPicPr>
        <p:blipFill rotWithShape="1">
          <a:blip r:embed="rId4">
            <a:alphaModFix/>
          </a:blip>
          <a:srcRect b="0" l="0" r="0" t="0"/>
          <a:stretch/>
        </p:blipFill>
        <p:spPr>
          <a:xfrm>
            <a:off x="4893540" y="2270324"/>
            <a:ext cx="309724" cy="309715"/>
          </a:xfrm>
          <a:prstGeom prst="rect">
            <a:avLst/>
          </a:prstGeom>
          <a:noFill/>
          <a:ln>
            <a:noFill/>
          </a:ln>
        </p:spPr>
      </p:pic>
      <p:pic>
        <p:nvPicPr>
          <p:cNvPr id="318" name="Google Shape;318;p27"/>
          <p:cNvPicPr preferRelativeResize="0"/>
          <p:nvPr/>
        </p:nvPicPr>
        <p:blipFill rotWithShape="1">
          <a:blip r:embed="rId4">
            <a:alphaModFix/>
          </a:blip>
          <a:srcRect b="0" l="0" r="0" t="0"/>
          <a:stretch/>
        </p:blipFill>
        <p:spPr>
          <a:xfrm>
            <a:off x="4504940" y="2270324"/>
            <a:ext cx="309724" cy="309715"/>
          </a:xfrm>
          <a:prstGeom prst="rect">
            <a:avLst/>
          </a:prstGeom>
          <a:noFill/>
          <a:ln>
            <a:noFill/>
          </a:ln>
        </p:spPr>
      </p:pic>
      <p:sp>
        <p:nvSpPr>
          <p:cNvPr id="319" name="Google Shape;319;p27"/>
          <p:cNvSpPr/>
          <p:nvPr/>
        </p:nvSpPr>
        <p:spPr>
          <a:xfrm>
            <a:off x="4540331" y="2640087"/>
            <a:ext cx="215100" cy="462900"/>
          </a:xfrm>
          <a:prstGeom prst="downArrow">
            <a:avLst>
              <a:gd fmla="val 5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0" name="Google Shape;320;p27"/>
          <p:cNvSpPr txBox="1"/>
          <p:nvPr/>
        </p:nvSpPr>
        <p:spPr>
          <a:xfrm>
            <a:off x="4658299" y="2647944"/>
            <a:ext cx="1283400" cy="4773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ウェビナー</a:t>
            </a:r>
            <a:endParaRPr b="1" i="0" sz="1100" u="none" cap="none" strike="noStrike">
              <a:solidFill>
                <a:schemeClr val="dk1"/>
              </a:solidFill>
            </a:endParaRPr>
          </a:p>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動画サイト</a:t>
            </a:r>
            <a:endParaRPr b="1" i="0" sz="1100" u="none" cap="none" strike="noStrike">
              <a:solidFill>
                <a:schemeClr val="dk1"/>
              </a:solidFill>
            </a:endParaRPr>
          </a:p>
        </p:txBody>
      </p:sp>
      <p:sp>
        <p:nvSpPr>
          <p:cNvPr id="321" name="Google Shape;321;p27"/>
          <p:cNvSpPr/>
          <p:nvPr/>
        </p:nvSpPr>
        <p:spPr>
          <a:xfrm>
            <a:off x="6636525" y="2607903"/>
            <a:ext cx="1948200" cy="609000"/>
          </a:xfrm>
          <a:prstGeom prst="rect">
            <a:avLst/>
          </a:prstGeom>
          <a:solidFill>
            <a:srgbClr val="D9D2E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2" name="Google Shape;322;p27"/>
          <p:cNvSpPr txBox="1"/>
          <p:nvPr/>
        </p:nvSpPr>
        <p:spPr>
          <a:xfrm>
            <a:off x="6689091" y="2611428"/>
            <a:ext cx="1096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214285"/>
              </a:lnSpc>
              <a:spcBef>
                <a:spcPts val="0"/>
              </a:spcBef>
              <a:spcAft>
                <a:spcPts val="0"/>
              </a:spcAft>
              <a:buClr>
                <a:srgbClr val="000000"/>
              </a:buClr>
              <a:buSzPts val="1100"/>
              <a:buFont typeface="Arial"/>
              <a:buNone/>
            </a:pPr>
            <a:r>
              <a:rPr b="1" i="0" lang="ja" sz="1100" u="none" cap="none" strike="noStrike">
                <a:solidFill>
                  <a:schemeClr val="dk1"/>
                </a:solidFill>
                <a:latin typeface="Arial"/>
                <a:ea typeface="Arial"/>
                <a:cs typeface="Arial"/>
                <a:sym typeface="Arial"/>
              </a:rPr>
              <a:t>全国支社</a:t>
            </a:r>
            <a:endParaRPr b="0" i="0" sz="1100" u="none" cap="none" strike="noStrike">
              <a:solidFill>
                <a:schemeClr val="dk1"/>
              </a:solidFill>
              <a:latin typeface="Arial"/>
              <a:ea typeface="Arial"/>
              <a:cs typeface="Arial"/>
              <a:sym typeface="Arial"/>
            </a:endParaRPr>
          </a:p>
        </p:txBody>
      </p:sp>
      <p:pic>
        <p:nvPicPr>
          <p:cNvPr id="323" name="Google Shape;323;p27"/>
          <p:cNvPicPr preferRelativeResize="0"/>
          <p:nvPr/>
        </p:nvPicPr>
        <p:blipFill rotWithShape="1">
          <a:blip r:embed="rId6">
            <a:alphaModFix/>
          </a:blip>
          <a:srcRect b="0" l="0" r="0" t="0"/>
          <a:stretch/>
        </p:blipFill>
        <p:spPr>
          <a:xfrm>
            <a:off x="7179797" y="2767420"/>
            <a:ext cx="462713" cy="462713"/>
          </a:xfrm>
          <a:prstGeom prst="rect">
            <a:avLst/>
          </a:prstGeom>
          <a:noFill/>
          <a:ln>
            <a:noFill/>
          </a:ln>
        </p:spPr>
      </p:pic>
      <p:pic>
        <p:nvPicPr>
          <p:cNvPr id="324" name="Google Shape;324;p27"/>
          <p:cNvPicPr preferRelativeResize="0"/>
          <p:nvPr/>
        </p:nvPicPr>
        <p:blipFill rotWithShape="1">
          <a:blip r:embed="rId4">
            <a:alphaModFix/>
          </a:blip>
          <a:srcRect b="0" l="0" r="0" t="0"/>
          <a:stretch/>
        </p:blipFill>
        <p:spPr>
          <a:xfrm>
            <a:off x="7646169" y="2843916"/>
            <a:ext cx="309724" cy="309715"/>
          </a:xfrm>
          <a:prstGeom prst="rect">
            <a:avLst/>
          </a:prstGeom>
          <a:noFill/>
          <a:ln>
            <a:noFill/>
          </a:ln>
        </p:spPr>
      </p:pic>
      <p:pic>
        <p:nvPicPr>
          <p:cNvPr id="325" name="Google Shape;325;p27"/>
          <p:cNvPicPr preferRelativeResize="0"/>
          <p:nvPr/>
        </p:nvPicPr>
        <p:blipFill rotWithShape="1">
          <a:blip r:embed="rId4">
            <a:alphaModFix/>
          </a:blip>
          <a:srcRect b="0" l="0" r="0" t="0"/>
          <a:stretch/>
        </p:blipFill>
        <p:spPr>
          <a:xfrm>
            <a:off x="8039408" y="2843916"/>
            <a:ext cx="309724" cy="309715"/>
          </a:xfrm>
          <a:prstGeom prst="rect">
            <a:avLst/>
          </a:prstGeom>
          <a:noFill/>
          <a:ln>
            <a:noFill/>
          </a:ln>
        </p:spPr>
      </p:pic>
      <p:pic>
        <p:nvPicPr>
          <p:cNvPr id="326" name="Google Shape;326;p27"/>
          <p:cNvPicPr preferRelativeResize="0"/>
          <p:nvPr/>
        </p:nvPicPr>
        <p:blipFill rotWithShape="1">
          <a:blip r:embed="rId6">
            <a:alphaModFix/>
          </a:blip>
          <a:srcRect b="0" l="0" r="0" t="0"/>
          <a:stretch/>
        </p:blipFill>
        <p:spPr>
          <a:xfrm>
            <a:off x="6778574" y="2767420"/>
            <a:ext cx="462713" cy="462713"/>
          </a:xfrm>
          <a:prstGeom prst="rect">
            <a:avLst/>
          </a:prstGeom>
          <a:noFill/>
          <a:ln>
            <a:noFill/>
          </a:ln>
        </p:spPr>
      </p:pic>
      <p:sp>
        <p:nvSpPr>
          <p:cNvPr id="327" name="Google Shape;327;p27"/>
          <p:cNvSpPr/>
          <p:nvPr/>
        </p:nvSpPr>
        <p:spPr>
          <a:xfrm>
            <a:off x="7179806" y="1549662"/>
            <a:ext cx="215100" cy="1044600"/>
          </a:xfrm>
          <a:prstGeom prst="downArrow">
            <a:avLst>
              <a:gd fmla="val 5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8" name="Google Shape;328;p27"/>
          <p:cNvSpPr txBox="1"/>
          <p:nvPr/>
        </p:nvSpPr>
        <p:spPr>
          <a:xfrm>
            <a:off x="7280604" y="1839331"/>
            <a:ext cx="1383600" cy="4773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ウェビナー</a:t>
            </a:r>
            <a:endParaRPr b="1" i="0" sz="1100" u="none" cap="none" strike="noStrike">
              <a:solidFill>
                <a:schemeClr val="dk1"/>
              </a:solidFill>
            </a:endParaRPr>
          </a:p>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動画サイト</a:t>
            </a:r>
            <a:endParaRPr b="1" i="0" sz="1100" u="none" cap="none" strike="noStrike">
              <a:solidFill>
                <a:schemeClr val="dk1"/>
              </a:solidFill>
            </a:endParaRPr>
          </a:p>
        </p:txBody>
      </p:sp>
      <p:sp>
        <p:nvSpPr>
          <p:cNvPr id="329" name="Google Shape;329;p27"/>
          <p:cNvSpPr/>
          <p:nvPr/>
        </p:nvSpPr>
        <p:spPr>
          <a:xfrm>
            <a:off x="7183463" y="3206937"/>
            <a:ext cx="215100" cy="1081500"/>
          </a:xfrm>
          <a:prstGeom prst="downArrow">
            <a:avLst>
              <a:gd fmla="val 50000" name="adj1"/>
              <a:gd fmla="val 50000" name="adj2"/>
            </a:avLst>
          </a:prstGeom>
          <a:solidFill>
            <a:srgbClr val="BFBFB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0" name="Google Shape;330;p27"/>
          <p:cNvSpPr txBox="1"/>
          <p:nvPr/>
        </p:nvSpPr>
        <p:spPr>
          <a:xfrm>
            <a:off x="7284260" y="3553297"/>
            <a:ext cx="1383600" cy="4773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リアル開催</a:t>
            </a:r>
            <a:endParaRPr b="1" i="0" sz="1100" u="none" cap="none" strike="noStrike">
              <a:solidFill>
                <a:schemeClr val="dk1"/>
              </a:solidFill>
            </a:endParaRPr>
          </a:p>
          <a:p>
            <a:pPr indent="-234950" lvl="0" marL="342900" marR="0" rtl="0" algn="l">
              <a:lnSpc>
                <a:spcPct val="100000"/>
              </a:lnSpc>
              <a:spcBef>
                <a:spcPts val="0"/>
              </a:spcBef>
              <a:spcAft>
                <a:spcPts val="0"/>
              </a:spcAft>
              <a:buClr>
                <a:schemeClr val="dk1"/>
              </a:buClr>
              <a:buSzPts val="1100"/>
              <a:buChar char="●"/>
            </a:pPr>
            <a:r>
              <a:rPr b="1" i="0" lang="ja" sz="1100" u="none" cap="none" strike="noStrike">
                <a:solidFill>
                  <a:schemeClr val="dk1"/>
                </a:solidFill>
              </a:rPr>
              <a:t>ウェビナー</a:t>
            </a:r>
            <a:endParaRPr b="1" i="0" sz="1100" u="none" cap="none" strike="noStrike">
              <a:solidFill>
                <a:schemeClr val="dk1"/>
              </a:solidFill>
            </a:endParaRPr>
          </a:p>
        </p:txBody>
      </p:sp>
      <p:pic>
        <p:nvPicPr>
          <p:cNvPr id="331" name="Google Shape;331;p27"/>
          <p:cNvPicPr preferRelativeResize="0"/>
          <p:nvPr/>
        </p:nvPicPr>
        <p:blipFill rotWithShape="1">
          <a:blip r:embed="rId6">
            <a:alphaModFix/>
          </a:blip>
          <a:srcRect b="0" l="0" r="0" t="0"/>
          <a:stretch/>
        </p:blipFill>
        <p:spPr>
          <a:xfrm>
            <a:off x="4845750" y="3272078"/>
            <a:ext cx="462713" cy="462712"/>
          </a:xfrm>
          <a:prstGeom prst="rect">
            <a:avLst/>
          </a:prstGeom>
          <a:noFill/>
          <a:ln>
            <a:noFill/>
          </a:ln>
        </p:spPr>
      </p:pic>
      <p:pic>
        <p:nvPicPr>
          <p:cNvPr id="332" name="Google Shape;332;p27"/>
          <p:cNvPicPr preferRelativeResize="0"/>
          <p:nvPr/>
        </p:nvPicPr>
        <p:blipFill rotWithShape="1">
          <a:blip r:embed="rId4">
            <a:alphaModFix/>
          </a:blip>
          <a:srcRect b="0" l="0" r="0" t="0"/>
          <a:stretch/>
        </p:blipFill>
        <p:spPr>
          <a:xfrm>
            <a:off x="5312122" y="3348574"/>
            <a:ext cx="309724" cy="309715"/>
          </a:xfrm>
          <a:prstGeom prst="rect">
            <a:avLst/>
          </a:prstGeom>
          <a:noFill/>
          <a:ln>
            <a:noFill/>
          </a:ln>
        </p:spPr>
      </p:pic>
      <p:pic>
        <p:nvPicPr>
          <p:cNvPr id="333" name="Google Shape;333;p27"/>
          <p:cNvPicPr preferRelativeResize="0"/>
          <p:nvPr/>
        </p:nvPicPr>
        <p:blipFill rotWithShape="1">
          <a:blip r:embed="rId4">
            <a:alphaModFix/>
          </a:blip>
          <a:srcRect b="0" l="0" r="0" t="0"/>
          <a:stretch/>
        </p:blipFill>
        <p:spPr>
          <a:xfrm>
            <a:off x="5705360" y="3348574"/>
            <a:ext cx="309724" cy="309715"/>
          </a:xfrm>
          <a:prstGeom prst="rect">
            <a:avLst/>
          </a:prstGeom>
          <a:noFill/>
          <a:ln>
            <a:noFill/>
          </a:ln>
        </p:spPr>
      </p:pic>
      <p:pic>
        <p:nvPicPr>
          <p:cNvPr id="334" name="Google Shape;334;p27"/>
          <p:cNvPicPr preferRelativeResize="0"/>
          <p:nvPr/>
        </p:nvPicPr>
        <p:blipFill rotWithShape="1">
          <a:blip r:embed="rId6">
            <a:alphaModFix/>
          </a:blip>
          <a:srcRect b="0" l="0" r="0" t="0"/>
          <a:stretch/>
        </p:blipFill>
        <p:spPr>
          <a:xfrm>
            <a:off x="4444527" y="3272078"/>
            <a:ext cx="462713" cy="462712"/>
          </a:xfrm>
          <a:prstGeom prst="rect">
            <a:avLst/>
          </a:prstGeom>
          <a:noFill/>
          <a:ln>
            <a:noFill/>
          </a:ln>
        </p:spPr>
      </p:pic>
      <p:pic>
        <p:nvPicPr>
          <p:cNvPr id="335" name="Google Shape;335;p27"/>
          <p:cNvPicPr preferRelativeResize="0"/>
          <p:nvPr/>
        </p:nvPicPr>
        <p:blipFill rotWithShape="1">
          <a:blip r:embed="rId7">
            <a:alphaModFix/>
          </a:blip>
          <a:srcRect b="0" l="0" r="0" t="0"/>
          <a:stretch/>
        </p:blipFill>
        <p:spPr>
          <a:xfrm>
            <a:off x="8432644" y="4788802"/>
            <a:ext cx="309731" cy="276070"/>
          </a:xfrm>
          <a:prstGeom prst="rect">
            <a:avLst/>
          </a:prstGeom>
          <a:noFill/>
          <a:ln>
            <a:noFill/>
          </a:ln>
        </p:spPr>
      </p:pic>
      <p:pic>
        <p:nvPicPr>
          <p:cNvPr id="336" name="Google Shape;336;p27"/>
          <p:cNvPicPr preferRelativeResize="0"/>
          <p:nvPr/>
        </p:nvPicPr>
        <p:blipFill rotWithShape="1">
          <a:blip r:embed="rId7">
            <a:alphaModFix/>
          </a:blip>
          <a:srcRect b="0" l="0" r="0" t="0"/>
          <a:stretch/>
        </p:blipFill>
        <p:spPr>
          <a:xfrm>
            <a:off x="8432644" y="3003858"/>
            <a:ext cx="309731" cy="276070"/>
          </a:xfrm>
          <a:prstGeom prst="rect">
            <a:avLst/>
          </a:prstGeom>
          <a:noFill/>
          <a:ln>
            <a:noFill/>
          </a:ln>
        </p:spPr>
      </p:pic>
      <p:pic>
        <p:nvPicPr>
          <p:cNvPr id="337" name="Google Shape;337;p27"/>
          <p:cNvPicPr preferRelativeResize="0"/>
          <p:nvPr/>
        </p:nvPicPr>
        <p:blipFill rotWithShape="1">
          <a:blip r:embed="rId7">
            <a:alphaModFix/>
          </a:blip>
          <a:srcRect b="0" l="0" r="0" t="0"/>
          <a:stretch/>
        </p:blipFill>
        <p:spPr>
          <a:xfrm>
            <a:off x="6134250" y="2423902"/>
            <a:ext cx="309731" cy="276070"/>
          </a:xfrm>
          <a:prstGeom prst="rect">
            <a:avLst/>
          </a:prstGeom>
          <a:noFill/>
          <a:ln>
            <a:noFill/>
          </a:ln>
        </p:spPr>
      </p:pic>
      <p:pic>
        <p:nvPicPr>
          <p:cNvPr id="338" name="Google Shape;338;p27"/>
          <p:cNvPicPr preferRelativeResize="0"/>
          <p:nvPr/>
        </p:nvPicPr>
        <p:blipFill rotWithShape="1">
          <a:blip r:embed="rId7">
            <a:alphaModFix/>
          </a:blip>
          <a:srcRect b="0" l="0" r="0" t="0"/>
          <a:stretch/>
        </p:blipFill>
        <p:spPr>
          <a:xfrm>
            <a:off x="6134250" y="3490927"/>
            <a:ext cx="309731" cy="276070"/>
          </a:xfrm>
          <a:prstGeom prst="rect">
            <a:avLst/>
          </a:prstGeom>
          <a:noFill/>
          <a:ln>
            <a:noFill/>
          </a:ln>
        </p:spPr>
      </p:pic>
      <p:pic>
        <p:nvPicPr>
          <p:cNvPr id="339" name="Google Shape;339;p27"/>
          <p:cNvPicPr preferRelativeResize="0"/>
          <p:nvPr/>
        </p:nvPicPr>
        <p:blipFill rotWithShape="1">
          <a:blip r:embed="rId7">
            <a:alphaModFix/>
          </a:blip>
          <a:srcRect b="0" l="0" r="0" t="0"/>
          <a:stretch/>
        </p:blipFill>
        <p:spPr>
          <a:xfrm>
            <a:off x="3562022" y="3003858"/>
            <a:ext cx="309731" cy="276070"/>
          </a:xfrm>
          <a:prstGeom prst="rect">
            <a:avLst/>
          </a:prstGeom>
          <a:noFill/>
          <a:ln>
            <a:noFill/>
          </a:ln>
        </p:spPr>
      </p:pic>
      <p:pic>
        <p:nvPicPr>
          <p:cNvPr id="340" name="Google Shape;340;p27"/>
          <p:cNvPicPr preferRelativeResize="0"/>
          <p:nvPr/>
        </p:nvPicPr>
        <p:blipFill rotWithShape="1">
          <a:blip r:embed="rId8">
            <a:alphaModFix/>
          </a:blip>
          <a:srcRect b="0" l="0" r="0" t="0"/>
          <a:stretch/>
        </p:blipFill>
        <p:spPr>
          <a:xfrm>
            <a:off x="4736663" y="4476057"/>
            <a:ext cx="377325" cy="377325"/>
          </a:xfrm>
          <a:prstGeom prst="rect">
            <a:avLst/>
          </a:prstGeom>
          <a:noFill/>
          <a:ln>
            <a:noFill/>
          </a:ln>
        </p:spPr>
      </p:pic>
      <p:pic>
        <p:nvPicPr>
          <p:cNvPr id="341" name="Google Shape;341;p27"/>
          <p:cNvPicPr preferRelativeResize="0"/>
          <p:nvPr/>
        </p:nvPicPr>
        <p:blipFill rotWithShape="1">
          <a:blip r:embed="rId8">
            <a:alphaModFix/>
          </a:blip>
          <a:srcRect b="0" l="0" r="0" t="0"/>
          <a:stretch/>
        </p:blipFill>
        <p:spPr>
          <a:xfrm>
            <a:off x="5268685" y="4476057"/>
            <a:ext cx="377325" cy="377325"/>
          </a:xfrm>
          <a:prstGeom prst="rect">
            <a:avLst/>
          </a:prstGeom>
          <a:noFill/>
          <a:ln>
            <a:noFill/>
          </a:ln>
        </p:spPr>
      </p:pic>
      <p:pic>
        <p:nvPicPr>
          <p:cNvPr id="342" name="Google Shape;342;p27"/>
          <p:cNvPicPr preferRelativeResize="0"/>
          <p:nvPr/>
        </p:nvPicPr>
        <p:blipFill rotWithShape="1">
          <a:blip r:embed="rId8">
            <a:alphaModFix/>
          </a:blip>
          <a:srcRect b="0" l="0" r="0" t="0"/>
          <a:stretch/>
        </p:blipFill>
        <p:spPr>
          <a:xfrm>
            <a:off x="5787966" y="4476057"/>
            <a:ext cx="377325" cy="377325"/>
          </a:xfrm>
          <a:prstGeom prst="rect">
            <a:avLst/>
          </a:prstGeom>
          <a:noFill/>
          <a:ln>
            <a:noFill/>
          </a:ln>
        </p:spPr>
      </p:pic>
      <p:pic>
        <p:nvPicPr>
          <p:cNvPr descr="グループ・人 モノクロアイコン素材 – アイコン・イラスト ..." id="343" name="Google Shape;343;p27"/>
          <p:cNvPicPr preferRelativeResize="0"/>
          <p:nvPr/>
        </p:nvPicPr>
        <p:blipFill rotWithShape="1">
          <a:blip r:embed="rId9">
            <a:alphaModFix/>
          </a:blip>
          <a:srcRect b="0" l="0" r="0" t="0"/>
          <a:stretch/>
        </p:blipFill>
        <p:spPr>
          <a:xfrm>
            <a:off x="6778577" y="4363050"/>
            <a:ext cx="623475" cy="623475"/>
          </a:xfrm>
          <a:prstGeom prst="rect">
            <a:avLst/>
          </a:prstGeom>
          <a:noFill/>
          <a:ln>
            <a:noFill/>
          </a:ln>
        </p:spPr>
      </p:pic>
      <p:pic>
        <p:nvPicPr>
          <p:cNvPr descr="グループ・人 モノクロアイコン素材 – アイコン・イラスト ..." id="344" name="Google Shape;344;p27"/>
          <p:cNvPicPr preferRelativeResize="0"/>
          <p:nvPr/>
        </p:nvPicPr>
        <p:blipFill rotWithShape="1">
          <a:blip r:embed="rId9">
            <a:alphaModFix/>
          </a:blip>
          <a:srcRect b="0" l="0" r="0" t="0"/>
          <a:stretch/>
        </p:blipFill>
        <p:spPr>
          <a:xfrm>
            <a:off x="7251733" y="4363050"/>
            <a:ext cx="623475" cy="623475"/>
          </a:xfrm>
          <a:prstGeom prst="rect">
            <a:avLst/>
          </a:prstGeom>
          <a:noFill/>
          <a:ln>
            <a:noFill/>
          </a:ln>
        </p:spPr>
      </p:pic>
      <p:pic>
        <p:nvPicPr>
          <p:cNvPr descr="グループ・人 モノクロアイコン素材 – アイコン・イラスト ..." id="345" name="Google Shape;345;p27"/>
          <p:cNvPicPr preferRelativeResize="0"/>
          <p:nvPr/>
        </p:nvPicPr>
        <p:blipFill rotWithShape="1">
          <a:blip r:embed="rId9">
            <a:alphaModFix/>
          </a:blip>
          <a:srcRect b="0" l="0" r="0" t="0"/>
          <a:stretch/>
        </p:blipFill>
        <p:spPr>
          <a:xfrm>
            <a:off x="7719911" y="4363050"/>
            <a:ext cx="623475" cy="623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8"/>
          <p:cNvSpPr txBox="1"/>
          <p:nvPr/>
        </p:nvSpPr>
        <p:spPr>
          <a:xfrm>
            <a:off x="506267" y="190556"/>
            <a:ext cx="8274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活用のポイント②</a:t>
            </a:r>
            <a:endParaRPr sz="1600"/>
          </a:p>
        </p:txBody>
      </p:sp>
      <p:sp>
        <p:nvSpPr>
          <p:cNvPr id="351" name="Google Shape;351;p28"/>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grpSp>
        <p:nvGrpSpPr>
          <p:cNvPr id="352" name="Google Shape;352;p28"/>
          <p:cNvGrpSpPr/>
          <p:nvPr/>
        </p:nvGrpSpPr>
        <p:grpSpPr>
          <a:xfrm>
            <a:off x="310379" y="1266992"/>
            <a:ext cx="4711650" cy="1299048"/>
            <a:chOff x="242452" y="1022125"/>
            <a:chExt cx="5984567" cy="1650004"/>
          </a:xfrm>
        </p:grpSpPr>
        <p:pic>
          <p:nvPicPr>
            <p:cNvPr id="353" name="Google Shape;353;p28"/>
            <p:cNvPicPr preferRelativeResize="0"/>
            <p:nvPr/>
          </p:nvPicPr>
          <p:blipFill>
            <a:blip r:embed="rId3">
              <a:alphaModFix/>
            </a:blip>
            <a:stretch>
              <a:fillRect/>
            </a:stretch>
          </p:blipFill>
          <p:spPr>
            <a:xfrm>
              <a:off x="242452" y="1022125"/>
              <a:ext cx="4338899" cy="1650004"/>
            </a:xfrm>
            <a:prstGeom prst="rect">
              <a:avLst/>
            </a:prstGeom>
            <a:noFill/>
            <a:ln>
              <a:noFill/>
            </a:ln>
          </p:spPr>
        </p:pic>
        <p:pic>
          <p:nvPicPr>
            <p:cNvPr id="354" name="Google Shape;354;p28"/>
            <p:cNvPicPr preferRelativeResize="0"/>
            <p:nvPr/>
          </p:nvPicPr>
          <p:blipFill>
            <a:blip r:embed="rId4">
              <a:alphaModFix/>
            </a:blip>
            <a:stretch>
              <a:fillRect/>
            </a:stretch>
          </p:blipFill>
          <p:spPr>
            <a:xfrm>
              <a:off x="4569275" y="1022125"/>
              <a:ext cx="1657744" cy="1650000"/>
            </a:xfrm>
            <a:prstGeom prst="rect">
              <a:avLst/>
            </a:prstGeom>
            <a:noFill/>
            <a:ln>
              <a:noFill/>
            </a:ln>
          </p:spPr>
        </p:pic>
      </p:grpSp>
      <p:pic>
        <p:nvPicPr>
          <p:cNvPr id="355" name="Google Shape;355;p28"/>
          <p:cNvPicPr preferRelativeResize="0"/>
          <p:nvPr/>
        </p:nvPicPr>
        <p:blipFill rotWithShape="1">
          <a:blip r:embed="rId5">
            <a:alphaModFix/>
          </a:blip>
          <a:srcRect b="0" l="0" r="0" t="0"/>
          <a:stretch/>
        </p:blipFill>
        <p:spPr>
          <a:xfrm>
            <a:off x="310361" y="3047359"/>
            <a:ext cx="4711529" cy="1965228"/>
          </a:xfrm>
          <a:prstGeom prst="rect">
            <a:avLst/>
          </a:prstGeom>
          <a:noFill/>
          <a:ln>
            <a:noFill/>
          </a:ln>
        </p:spPr>
      </p:pic>
      <p:pic>
        <p:nvPicPr>
          <p:cNvPr id="356" name="Google Shape;356;p28"/>
          <p:cNvPicPr preferRelativeResize="0"/>
          <p:nvPr/>
        </p:nvPicPr>
        <p:blipFill>
          <a:blip r:embed="rId6">
            <a:alphaModFix/>
          </a:blip>
          <a:stretch>
            <a:fillRect/>
          </a:stretch>
        </p:blipFill>
        <p:spPr>
          <a:xfrm>
            <a:off x="5352200" y="2583488"/>
            <a:ext cx="3562175" cy="2429087"/>
          </a:xfrm>
          <a:prstGeom prst="rect">
            <a:avLst/>
          </a:prstGeom>
          <a:noFill/>
          <a:ln>
            <a:noFill/>
          </a:ln>
        </p:spPr>
      </p:pic>
      <p:pic>
        <p:nvPicPr>
          <p:cNvPr id="357" name="Google Shape;357;p28"/>
          <p:cNvPicPr preferRelativeResize="0"/>
          <p:nvPr/>
        </p:nvPicPr>
        <p:blipFill>
          <a:blip r:embed="rId7">
            <a:alphaModFix/>
          </a:blip>
          <a:stretch>
            <a:fillRect/>
          </a:stretch>
        </p:blipFill>
        <p:spPr>
          <a:xfrm>
            <a:off x="5352200" y="1249547"/>
            <a:ext cx="3562176" cy="1333950"/>
          </a:xfrm>
          <a:prstGeom prst="rect">
            <a:avLst/>
          </a:prstGeom>
          <a:noFill/>
          <a:ln>
            <a:noFill/>
          </a:ln>
        </p:spPr>
      </p:pic>
      <p:sp>
        <p:nvSpPr>
          <p:cNvPr id="358" name="Google Shape;358;p28"/>
          <p:cNvSpPr/>
          <p:nvPr/>
        </p:nvSpPr>
        <p:spPr>
          <a:xfrm>
            <a:off x="5352200" y="886250"/>
            <a:ext cx="3562200" cy="301500"/>
          </a:xfrm>
          <a:prstGeom prst="roundRect">
            <a:avLst>
              <a:gd fmla="val 26932" name="adj"/>
            </a:avLst>
          </a:prstGeom>
          <a:solidFill>
            <a:srgbClr val="EB9B4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lt1"/>
                </a:solidFill>
              </a:rPr>
              <a:t>ダッシュボードで成果を可視化</a:t>
            </a:r>
            <a:endParaRPr b="1" sz="1200">
              <a:solidFill>
                <a:schemeClr val="lt1"/>
              </a:solidFill>
            </a:endParaRPr>
          </a:p>
        </p:txBody>
      </p:sp>
      <p:sp>
        <p:nvSpPr>
          <p:cNvPr id="359" name="Google Shape;359;p28"/>
          <p:cNvSpPr/>
          <p:nvPr/>
        </p:nvSpPr>
        <p:spPr>
          <a:xfrm>
            <a:off x="310375" y="886250"/>
            <a:ext cx="4711500" cy="301500"/>
          </a:xfrm>
          <a:prstGeom prst="roundRect">
            <a:avLst>
              <a:gd fmla="val 26932" name="adj"/>
            </a:avLst>
          </a:prstGeom>
          <a:solidFill>
            <a:srgbClr val="EB9B4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lt1"/>
                </a:solidFill>
              </a:rPr>
              <a:t>視聴履歴レポートでフォローを最適化</a:t>
            </a:r>
            <a:endParaRPr b="1" sz="1200">
              <a:solidFill>
                <a:schemeClr val="lt1"/>
              </a:solidFill>
            </a:endParaRPr>
          </a:p>
        </p:txBody>
      </p:sp>
      <p:sp>
        <p:nvSpPr>
          <p:cNvPr id="360" name="Google Shape;360;p28"/>
          <p:cNvSpPr/>
          <p:nvPr/>
        </p:nvSpPr>
        <p:spPr>
          <a:xfrm>
            <a:off x="310375" y="2700500"/>
            <a:ext cx="4711500" cy="301500"/>
          </a:xfrm>
          <a:prstGeom prst="roundRect">
            <a:avLst>
              <a:gd fmla="val 26932" name="adj"/>
            </a:avLst>
          </a:prstGeom>
          <a:solidFill>
            <a:srgbClr val="EB9B4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lt1"/>
                </a:solidFill>
              </a:rPr>
              <a:t>キャンペーン分析で売上に対する影響度を分析</a:t>
            </a:r>
            <a:endParaRPr b="1" sz="12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9"/>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29"/>
          <p:cNvSpPr txBox="1"/>
          <p:nvPr/>
        </p:nvSpPr>
        <p:spPr>
          <a:xfrm>
            <a:off x="310375" y="799013"/>
            <a:ext cx="8436600" cy="624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Char char="●"/>
            </a:pPr>
            <a:r>
              <a:rPr lang="ja" sz="1200">
                <a:solidFill>
                  <a:schemeClr val="dk2"/>
                </a:solidFill>
              </a:rPr>
              <a:t>キャンペーン毎の参加率・アンケート回答率・有効アンケート回答率・着電率・受注率を管理</a:t>
            </a:r>
            <a:endParaRPr sz="1200">
              <a:solidFill>
                <a:schemeClr val="dk2"/>
              </a:solidFill>
            </a:endParaRPr>
          </a:p>
          <a:p>
            <a:pPr indent="-304800" lvl="0" marL="457200" rtl="0" algn="l">
              <a:lnSpc>
                <a:spcPct val="150000"/>
              </a:lnSpc>
              <a:spcBef>
                <a:spcPts val="0"/>
              </a:spcBef>
              <a:spcAft>
                <a:spcPts val="0"/>
              </a:spcAft>
              <a:buClr>
                <a:schemeClr val="dk2"/>
              </a:buClr>
              <a:buSzPts val="1200"/>
              <a:buChar char="●"/>
            </a:pPr>
            <a:r>
              <a:rPr lang="ja" sz="1200">
                <a:solidFill>
                  <a:schemeClr val="dk2"/>
                </a:solidFill>
              </a:rPr>
              <a:t>ウェビナーを横断的に分析することで、ウェビナーの評価・改善やマーケティング戦略の検討に活用</a:t>
            </a:r>
            <a:endParaRPr sz="1200">
              <a:solidFill>
                <a:schemeClr val="dk2"/>
              </a:solidFill>
            </a:endParaRPr>
          </a:p>
        </p:txBody>
      </p:sp>
      <p:pic>
        <p:nvPicPr>
          <p:cNvPr id="367" name="Google Shape;367;p29"/>
          <p:cNvPicPr preferRelativeResize="0"/>
          <p:nvPr/>
        </p:nvPicPr>
        <p:blipFill>
          <a:blip r:embed="rId3">
            <a:alphaModFix/>
          </a:blip>
          <a:stretch>
            <a:fillRect/>
          </a:stretch>
        </p:blipFill>
        <p:spPr>
          <a:xfrm>
            <a:off x="152400" y="1576313"/>
            <a:ext cx="8839199" cy="2866946"/>
          </a:xfrm>
          <a:prstGeom prst="rect">
            <a:avLst/>
          </a:prstGeom>
          <a:noFill/>
          <a:ln>
            <a:noFill/>
          </a:ln>
        </p:spPr>
      </p:pic>
      <p:sp>
        <p:nvSpPr>
          <p:cNvPr id="368" name="Google Shape;368;p29"/>
          <p:cNvSpPr txBox="1"/>
          <p:nvPr/>
        </p:nvSpPr>
        <p:spPr>
          <a:xfrm>
            <a:off x="506267" y="190556"/>
            <a:ext cx="8274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活用のポイント③</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0"/>
          <p:cNvSpPr/>
          <p:nvPr/>
        </p:nvSpPr>
        <p:spPr>
          <a:xfrm>
            <a:off x="330425" y="3018613"/>
            <a:ext cx="1832700" cy="113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30"/>
          <p:cNvSpPr/>
          <p:nvPr/>
        </p:nvSpPr>
        <p:spPr>
          <a:xfrm>
            <a:off x="2545909" y="3018613"/>
            <a:ext cx="1832700" cy="113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30"/>
          <p:cNvSpPr/>
          <p:nvPr/>
        </p:nvSpPr>
        <p:spPr>
          <a:xfrm>
            <a:off x="4761393" y="3018613"/>
            <a:ext cx="1832700" cy="113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30"/>
          <p:cNvSpPr/>
          <p:nvPr/>
        </p:nvSpPr>
        <p:spPr>
          <a:xfrm>
            <a:off x="6976877" y="3018613"/>
            <a:ext cx="1832700" cy="113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30"/>
          <p:cNvSpPr txBox="1"/>
          <p:nvPr/>
        </p:nvSpPr>
        <p:spPr>
          <a:xfrm>
            <a:off x="330475" y="4154713"/>
            <a:ext cx="18327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Clr>
                <a:schemeClr val="dk1"/>
              </a:buClr>
              <a:buSzPts val="1100"/>
              <a:buFont typeface="Arial"/>
              <a:buNone/>
            </a:pPr>
            <a:r>
              <a:rPr b="1" lang="ja" sz="1000">
                <a:solidFill>
                  <a:srgbClr val="2A3B4C"/>
                </a:solidFill>
              </a:rPr>
              <a:t>動画活用による営業DX推進</a:t>
            </a:r>
            <a:endParaRPr sz="1000">
              <a:solidFill>
                <a:srgbClr val="2A3B4C"/>
              </a:solidFill>
            </a:endParaRPr>
          </a:p>
        </p:txBody>
      </p:sp>
      <p:sp>
        <p:nvSpPr>
          <p:cNvPr id="378" name="Google Shape;378;p30"/>
          <p:cNvSpPr txBox="1"/>
          <p:nvPr/>
        </p:nvSpPr>
        <p:spPr>
          <a:xfrm>
            <a:off x="2545938" y="4154713"/>
            <a:ext cx="18327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Clr>
                <a:schemeClr val="dk1"/>
              </a:buClr>
              <a:buSzPts val="1100"/>
              <a:buFont typeface="Arial"/>
              <a:buNone/>
            </a:pPr>
            <a:r>
              <a:rPr b="1" lang="ja" sz="1000">
                <a:solidFill>
                  <a:srgbClr val="2A3B4C"/>
                </a:solidFill>
              </a:rPr>
              <a:t>組織の統合管理</a:t>
            </a:r>
            <a:endParaRPr b="1" sz="1000">
              <a:solidFill>
                <a:srgbClr val="2A3B4C"/>
              </a:solidFill>
            </a:endParaRPr>
          </a:p>
        </p:txBody>
      </p:sp>
      <p:sp>
        <p:nvSpPr>
          <p:cNvPr id="379" name="Google Shape;379;p30"/>
          <p:cNvSpPr txBox="1"/>
          <p:nvPr/>
        </p:nvSpPr>
        <p:spPr>
          <a:xfrm>
            <a:off x="4775250" y="4154713"/>
            <a:ext cx="18327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b="1" lang="ja" sz="1000">
                <a:solidFill>
                  <a:srgbClr val="2A3B4C"/>
                </a:solidFill>
              </a:rPr>
              <a:t>プラットフォームビジネス</a:t>
            </a:r>
            <a:endParaRPr sz="1000">
              <a:solidFill>
                <a:srgbClr val="2A3B4C"/>
              </a:solidFill>
            </a:endParaRPr>
          </a:p>
        </p:txBody>
      </p:sp>
      <p:sp>
        <p:nvSpPr>
          <p:cNvPr id="380" name="Google Shape;380;p30"/>
          <p:cNvSpPr txBox="1"/>
          <p:nvPr/>
        </p:nvSpPr>
        <p:spPr>
          <a:xfrm>
            <a:off x="6976850" y="4154713"/>
            <a:ext cx="18327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Clr>
                <a:schemeClr val="dk1"/>
              </a:buClr>
              <a:buSzPts val="1100"/>
              <a:buFont typeface="Arial"/>
              <a:buNone/>
            </a:pPr>
            <a:r>
              <a:rPr b="1" lang="ja" sz="1000">
                <a:solidFill>
                  <a:srgbClr val="2A3B4C"/>
                </a:solidFill>
              </a:rPr>
              <a:t>安心のセキュリティ</a:t>
            </a:r>
            <a:endParaRPr sz="1000">
              <a:solidFill>
                <a:srgbClr val="2A3B4C"/>
              </a:solidFill>
            </a:endParaRPr>
          </a:p>
        </p:txBody>
      </p:sp>
      <p:sp>
        <p:nvSpPr>
          <p:cNvPr id="381" name="Google Shape;381;p30"/>
          <p:cNvSpPr/>
          <p:nvPr/>
        </p:nvSpPr>
        <p:spPr>
          <a:xfrm>
            <a:off x="330425" y="900750"/>
            <a:ext cx="1832700" cy="113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30"/>
          <p:cNvSpPr/>
          <p:nvPr/>
        </p:nvSpPr>
        <p:spPr>
          <a:xfrm>
            <a:off x="2545909" y="900750"/>
            <a:ext cx="1832700" cy="113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30"/>
          <p:cNvSpPr/>
          <p:nvPr/>
        </p:nvSpPr>
        <p:spPr>
          <a:xfrm>
            <a:off x="4761393" y="900750"/>
            <a:ext cx="1832700" cy="113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30"/>
          <p:cNvSpPr/>
          <p:nvPr/>
        </p:nvSpPr>
        <p:spPr>
          <a:xfrm>
            <a:off x="6976877" y="900750"/>
            <a:ext cx="1832700" cy="113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30"/>
          <p:cNvSpPr txBox="1"/>
          <p:nvPr/>
        </p:nvSpPr>
        <p:spPr>
          <a:xfrm>
            <a:off x="506275" y="204300"/>
            <a:ext cx="619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b="1" lang="ja" sz="1600">
                <a:solidFill>
                  <a:schemeClr val="dk1"/>
                </a:solidFill>
              </a:rPr>
              <a:t>ネクプロが選ばれる理由</a:t>
            </a:r>
            <a:endParaRPr b="1" i="0" sz="1600" u="none" cap="none" strike="noStrike">
              <a:solidFill>
                <a:srgbClr val="000000"/>
              </a:solidFill>
              <a:latin typeface="Arial"/>
              <a:ea typeface="Arial"/>
              <a:cs typeface="Arial"/>
              <a:sym typeface="Arial"/>
            </a:endParaRPr>
          </a:p>
        </p:txBody>
      </p:sp>
      <p:sp>
        <p:nvSpPr>
          <p:cNvPr id="386" name="Google Shape;386;p30"/>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30"/>
          <p:cNvSpPr txBox="1"/>
          <p:nvPr/>
        </p:nvSpPr>
        <p:spPr>
          <a:xfrm>
            <a:off x="330475" y="2036850"/>
            <a:ext cx="18327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b="1" lang="ja" sz="1000">
                <a:solidFill>
                  <a:srgbClr val="2A3B4C"/>
                </a:solidFill>
              </a:rPr>
              <a:t>Salesforce連携</a:t>
            </a:r>
            <a:endParaRPr b="1" sz="1000">
              <a:solidFill>
                <a:srgbClr val="2A3B4C"/>
              </a:solidFill>
            </a:endParaRPr>
          </a:p>
        </p:txBody>
      </p:sp>
      <p:pic>
        <p:nvPicPr>
          <p:cNvPr id="388" name="Google Shape;388;p30"/>
          <p:cNvPicPr preferRelativeResize="0"/>
          <p:nvPr/>
        </p:nvPicPr>
        <p:blipFill rotWithShape="1">
          <a:blip r:embed="rId3">
            <a:alphaModFix/>
          </a:blip>
          <a:srcRect b="0" l="0" r="0" t="0"/>
          <a:stretch/>
        </p:blipFill>
        <p:spPr>
          <a:xfrm>
            <a:off x="965261" y="1212299"/>
            <a:ext cx="563051" cy="513002"/>
          </a:xfrm>
          <a:prstGeom prst="rect">
            <a:avLst/>
          </a:prstGeom>
          <a:noFill/>
          <a:ln>
            <a:noFill/>
          </a:ln>
        </p:spPr>
      </p:pic>
      <p:pic>
        <p:nvPicPr>
          <p:cNvPr id="389" name="Google Shape;389;p30"/>
          <p:cNvPicPr preferRelativeResize="0"/>
          <p:nvPr/>
        </p:nvPicPr>
        <p:blipFill>
          <a:blip r:embed="rId4">
            <a:alphaModFix/>
          </a:blip>
          <a:stretch>
            <a:fillRect/>
          </a:stretch>
        </p:blipFill>
        <p:spPr>
          <a:xfrm>
            <a:off x="3195077" y="3283775"/>
            <a:ext cx="605775" cy="605775"/>
          </a:xfrm>
          <a:prstGeom prst="rect">
            <a:avLst/>
          </a:prstGeom>
          <a:noFill/>
          <a:ln>
            <a:noFill/>
          </a:ln>
        </p:spPr>
      </p:pic>
      <p:pic>
        <p:nvPicPr>
          <p:cNvPr id="390" name="Google Shape;390;p30"/>
          <p:cNvPicPr preferRelativeResize="0"/>
          <p:nvPr/>
        </p:nvPicPr>
        <p:blipFill>
          <a:blip r:embed="rId5">
            <a:alphaModFix/>
          </a:blip>
          <a:stretch>
            <a:fillRect/>
          </a:stretch>
        </p:blipFill>
        <p:spPr>
          <a:xfrm>
            <a:off x="5392690" y="3283775"/>
            <a:ext cx="605775" cy="605775"/>
          </a:xfrm>
          <a:prstGeom prst="rect">
            <a:avLst/>
          </a:prstGeom>
          <a:noFill/>
          <a:ln>
            <a:noFill/>
          </a:ln>
        </p:spPr>
      </p:pic>
      <p:pic>
        <p:nvPicPr>
          <p:cNvPr id="391" name="Google Shape;391;p30"/>
          <p:cNvPicPr preferRelativeResize="0"/>
          <p:nvPr/>
        </p:nvPicPr>
        <p:blipFill>
          <a:blip r:embed="rId6">
            <a:alphaModFix/>
          </a:blip>
          <a:stretch>
            <a:fillRect/>
          </a:stretch>
        </p:blipFill>
        <p:spPr>
          <a:xfrm>
            <a:off x="7590303" y="3283775"/>
            <a:ext cx="605775" cy="605775"/>
          </a:xfrm>
          <a:prstGeom prst="rect">
            <a:avLst/>
          </a:prstGeom>
          <a:noFill/>
          <a:ln>
            <a:noFill/>
          </a:ln>
        </p:spPr>
      </p:pic>
      <p:pic>
        <p:nvPicPr>
          <p:cNvPr id="392" name="Google Shape;392;p30"/>
          <p:cNvPicPr preferRelativeResize="0"/>
          <p:nvPr/>
        </p:nvPicPr>
        <p:blipFill>
          <a:blip r:embed="rId7">
            <a:alphaModFix/>
          </a:blip>
          <a:stretch>
            <a:fillRect/>
          </a:stretch>
        </p:blipFill>
        <p:spPr>
          <a:xfrm>
            <a:off x="890361" y="3230249"/>
            <a:ext cx="712827" cy="712827"/>
          </a:xfrm>
          <a:prstGeom prst="rect">
            <a:avLst/>
          </a:prstGeom>
          <a:noFill/>
          <a:ln>
            <a:noFill/>
          </a:ln>
        </p:spPr>
      </p:pic>
      <p:pic>
        <p:nvPicPr>
          <p:cNvPr id="393" name="Google Shape;393;p30"/>
          <p:cNvPicPr preferRelativeResize="0"/>
          <p:nvPr/>
        </p:nvPicPr>
        <p:blipFill>
          <a:blip r:embed="rId8">
            <a:alphaModFix/>
          </a:blip>
          <a:stretch>
            <a:fillRect/>
          </a:stretch>
        </p:blipFill>
        <p:spPr>
          <a:xfrm>
            <a:off x="3073765" y="1112386"/>
            <a:ext cx="712827" cy="712827"/>
          </a:xfrm>
          <a:prstGeom prst="rect">
            <a:avLst/>
          </a:prstGeom>
          <a:noFill/>
          <a:ln>
            <a:noFill/>
          </a:ln>
        </p:spPr>
      </p:pic>
      <p:pic>
        <p:nvPicPr>
          <p:cNvPr id="394" name="Google Shape;394;p30"/>
          <p:cNvPicPr preferRelativeResize="0"/>
          <p:nvPr/>
        </p:nvPicPr>
        <p:blipFill>
          <a:blip r:embed="rId9">
            <a:alphaModFix/>
          </a:blip>
          <a:stretch>
            <a:fillRect/>
          </a:stretch>
        </p:blipFill>
        <p:spPr>
          <a:xfrm>
            <a:off x="7590328" y="1165912"/>
            <a:ext cx="605775" cy="605775"/>
          </a:xfrm>
          <a:prstGeom prst="rect">
            <a:avLst/>
          </a:prstGeom>
          <a:noFill/>
          <a:ln>
            <a:noFill/>
          </a:ln>
        </p:spPr>
      </p:pic>
      <p:sp>
        <p:nvSpPr>
          <p:cNvPr id="395" name="Google Shape;395;p30"/>
          <p:cNvSpPr txBox="1"/>
          <p:nvPr/>
        </p:nvSpPr>
        <p:spPr>
          <a:xfrm>
            <a:off x="2545938" y="2036850"/>
            <a:ext cx="18327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b="1" lang="ja" sz="1000">
                <a:solidFill>
                  <a:srgbClr val="2A3B4C"/>
                </a:solidFill>
              </a:rPr>
              <a:t>ウェビナー開催の工数削減</a:t>
            </a:r>
            <a:endParaRPr b="1" sz="1000">
              <a:solidFill>
                <a:srgbClr val="2A3B4C"/>
              </a:solidFill>
            </a:endParaRPr>
          </a:p>
        </p:txBody>
      </p:sp>
      <p:sp>
        <p:nvSpPr>
          <p:cNvPr id="396" name="Google Shape;396;p30"/>
          <p:cNvSpPr txBox="1"/>
          <p:nvPr/>
        </p:nvSpPr>
        <p:spPr>
          <a:xfrm>
            <a:off x="4775250" y="2036850"/>
            <a:ext cx="18327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Clr>
                <a:schemeClr val="dk1"/>
              </a:buClr>
              <a:buSzPts val="1100"/>
              <a:buFont typeface="Arial"/>
              <a:buNone/>
            </a:pPr>
            <a:r>
              <a:rPr b="1" lang="ja" sz="1000">
                <a:solidFill>
                  <a:srgbClr val="2A3B4C"/>
                </a:solidFill>
              </a:rPr>
              <a:t>ナーチャリングで商談獲得</a:t>
            </a:r>
            <a:endParaRPr sz="1000">
              <a:solidFill>
                <a:srgbClr val="2A3B4C"/>
              </a:solidFill>
            </a:endParaRPr>
          </a:p>
        </p:txBody>
      </p:sp>
      <p:sp>
        <p:nvSpPr>
          <p:cNvPr id="397" name="Google Shape;397;p30"/>
          <p:cNvSpPr txBox="1"/>
          <p:nvPr/>
        </p:nvSpPr>
        <p:spPr>
          <a:xfrm>
            <a:off x="6976850" y="2036850"/>
            <a:ext cx="18327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b="1" lang="ja" sz="1000">
                <a:solidFill>
                  <a:srgbClr val="2A3B4C"/>
                </a:solidFill>
              </a:rPr>
              <a:t>伴奏支援・BPOサービス</a:t>
            </a:r>
            <a:endParaRPr sz="1000">
              <a:solidFill>
                <a:srgbClr val="2A3B4C"/>
              </a:solidFill>
            </a:endParaRPr>
          </a:p>
        </p:txBody>
      </p:sp>
      <p:sp>
        <p:nvSpPr>
          <p:cNvPr id="398" name="Google Shape;398;p30"/>
          <p:cNvSpPr txBox="1"/>
          <p:nvPr/>
        </p:nvSpPr>
        <p:spPr>
          <a:xfrm>
            <a:off x="330475" y="2270100"/>
            <a:ext cx="18327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800">
                <a:solidFill>
                  <a:srgbClr val="2A3B4C"/>
                </a:solidFill>
              </a:rPr>
              <a:t>あらゆるデータ蓄積を自動化</a:t>
            </a:r>
            <a:endParaRPr sz="800">
              <a:solidFill>
                <a:srgbClr val="2A3B4C"/>
              </a:solidFill>
            </a:endParaRPr>
          </a:p>
          <a:p>
            <a:pPr indent="0" lvl="0" marL="0" rtl="0" algn="l">
              <a:lnSpc>
                <a:spcPct val="150000"/>
              </a:lnSpc>
              <a:spcBef>
                <a:spcPts val="0"/>
              </a:spcBef>
              <a:spcAft>
                <a:spcPts val="0"/>
              </a:spcAft>
              <a:buNone/>
            </a:pPr>
            <a:r>
              <a:rPr lang="ja" sz="800">
                <a:solidFill>
                  <a:srgbClr val="2A3B4C"/>
                </a:solidFill>
              </a:rPr>
              <a:t>リアルタイムアプローチを実現</a:t>
            </a:r>
            <a:endParaRPr sz="800">
              <a:solidFill>
                <a:srgbClr val="2A3B4C"/>
              </a:solidFill>
            </a:endParaRPr>
          </a:p>
        </p:txBody>
      </p:sp>
      <p:sp>
        <p:nvSpPr>
          <p:cNvPr id="399" name="Google Shape;399;p30"/>
          <p:cNvSpPr txBox="1"/>
          <p:nvPr/>
        </p:nvSpPr>
        <p:spPr>
          <a:xfrm>
            <a:off x="2513838" y="2270100"/>
            <a:ext cx="18327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800">
                <a:solidFill>
                  <a:srgbClr val="2A3B4C"/>
                </a:solidFill>
              </a:rPr>
              <a:t>運営の工数を最大80%削減</a:t>
            </a:r>
            <a:endParaRPr sz="800">
              <a:solidFill>
                <a:srgbClr val="2A3B4C"/>
              </a:solidFill>
            </a:endParaRPr>
          </a:p>
          <a:p>
            <a:pPr indent="0" lvl="0" marL="0" rtl="0" algn="l">
              <a:lnSpc>
                <a:spcPct val="150000"/>
              </a:lnSpc>
              <a:spcBef>
                <a:spcPts val="0"/>
              </a:spcBef>
              <a:spcAft>
                <a:spcPts val="0"/>
              </a:spcAft>
              <a:buNone/>
            </a:pPr>
            <a:r>
              <a:rPr lang="ja" sz="800">
                <a:solidFill>
                  <a:srgbClr val="2A3B4C"/>
                </a:solidFill>
              </a:rPr>
              <a:t>開催ツールをネクプロに集約</a:t>
            </a:r>
            <a:endParaRPr sz="800">
              <a:solidFill>
                <a:srgbClr val="2A3B4C"/>
              </a:solidFill>
            </a:endParaRPr>
          </a:p>
        </p:txBody>
      </p:sp>
      <p:sp>
        <p:nvSpPr>
          <p:cNvPr id="400" name="Google Shape;400;p30"/>
          <p:cNvSpPr txBox="1"/>
          <p:nvPr/>
        </p:nvSpPr>
        <p:spPr>
          <a:xfrm>
            <a:off x="4779225" y="2270100"/>
            <a:ext cx="18327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800">
                <a:solidFill>
                  <a:srgbClr val="2A3B4C"/>
                </a:solidFill>
              </a:rPr>
              <a:t>動画サイトをノーコードで構築</a:t>
            </a:r>
            <a:endParaRPr sz="800">
              <a:solidFill>
                <a:srgbClr val="2A3B4C"/>
              </a:solidFill>
            </a:endParaRPr>
          </a:p>
          <a:p>
            <a:pPr indent="0" lvl="0" marL="0" rtl="0" algn="l">
              <a:lnSpc>
                <a:spcPct val="150000"/>
              </a:lnSpc>
              <a:spcBef>
                <a:spcPts val="0"/>
              </a:spcBef>
              <a:spcAft>
                <a:spcPts val="0"/>
              </a:spcAft>
              <a:buNone/>
            </a:pPr>
            <a:r>
              <a:rPr lang="ja" sz="800">
                <a:solidFill>
                  <a:srgbClr val="2A3B4C"/>
                </a:solidFill>
              </a:rPr>
              <a:t>顧客別専用サイトでナーチャリング</a:t>
            </a:r>
            <a:endParaRPr sz="800">
              <a:solidFill>
                <a:srgbClr val="2A3B4C"/>
              </a:solidFill>
            </a:endParaRPr>
          </a:p>
        </p:txBody>
      </p:sp>
      <p:pic>
        <p:nvPicPr>
          <p:cNvPr id="401" name="Google Shape;401;p30"/>
          <p:cNvPicPr preferRelativeResize="0"/>
          <p:nvPr/>
        </p:nvPicPr>
        <p:blipFill>
          <a:blip r:embed="rId10">
            <a:alphaModFix/>
          </a:blip>
          <a:stretch>
            <a:fillRect/>
          </a:stretch>
        </p:blipFill>
        <p:spPr>
          <a:xfrm>
            <a:off x="5385575" y="1165900"/>
            <a:ext cx="605775" cy="605775"/>
          </a:xfrm>
          <a:prstGeom prst="rect">
            <a:avLst/>
          </a:prstGeom>
          <a:noFill/>
          <a:ln>
            <a:noFill/>
          </a:ln>
        </p:spPr>
      </p:pic>
      <p:sp>
        <p:nvSpPr>
          <p:cNvPr id="402" name="Google Shape;402;p30"/>
          <p:cNvSpPr txBox="1"/>
          <p:nvPr/>
        </p:nvSpPr>
        <p:spPr>
          <a:xfrm>
            <a:off x="6976838" y="2270100"/>
            <a:ext cx="18327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800">
                <a:solidFill>
                  <a:srgbClr val="2A3B4C"/>
                </a:solidFill>
              </a:rPr>
              <a:t>リソース不足をプロの専門家が支援</a:t>
            </a:r>
            <a:endParaRPr sz="800">
              <a:solidFill>
                <a:srgbClr val="2A3B4C"/>
              </a:solidFill>
            </a:endParaRPr>
          </a:p>
          <a:p>
            <a:pPr indent="0" lvl="0" marL="0" rtl="0" algn="l">
              <a:lnSpc>
                <a:spcPct val="150000"/>
              </a:lnSpc>
              <a:spcBef>
                <a:spcPts val="0"/>
              </a:spcBef>
              <a:spcAft>
                <a:spcPts val="0"/>
              </a:spcAft>
              <a:buNone/>
            </a:pPr>
            <a:r>
              <a:rPr lang="ja" sz="800">
                <a:solidFill>
                  <a:srgbClr val="2A3B4C"/>
                </a:solidFill>
              </a:rPr>
              <a:t>スモールスタートで成果創出</a:t>
            </a:r>
            <a:endParaRPr sz="800">
              <a:solidFill>
                <a:srgbClr val="2A3B4C"/>
              </a:solidFill>
            </a:endParaRPr>
          </a:p>
        </p:txBody>
      </p:sp>
      <p:sp>
        <p:nvSpPr>
          <p:cNvPr id="403" name="Google Shape;403;p30"/>
          <p:cNvSpPr txBox="1"/>
          <p:nvPr/>
        </p:nvSpPr>
        <p:spPr>
          <a:xfrm>
            <a:off x="332476" y="4401250"/>
            <a:ext cx="19239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800">
                <a:solidFill>
                  <a:srgbClr val="2A3B4C"/>
                </a:solidFill>
              </a:rPr>
              <a:t>視聴履歴の取得で興味を可視化</a:t>
            </a:r>
            <a:endParaRPr sz="800">
              <a:solidFill>
                <a:srgbClr val="2A3B4C"/>
              </a:solidFill>
            </a:endParaRPr>
          </a:p>
          <a:p>
            <a:pPr indent="0" lvl="0" marL="0" rtl="0" algn="l">
              <a:lnSpc>
                <a:spcPct val="150000"/>
              </a:lnSpc>
              <a:spcBef>
                <a:spcPts val="0"/>
              </a:spcBef>
              <a:spcAft>
                <a:spcPts val="0"/>
              </a:spcAft>
              <a:buNone/>
            </a:pPr>
            <a:r>
              <a:rPr lang="ja" sz="800">
                <a:solidFill>
                  <a:srgbClr val="2A3B4C"/>
                </a:solidFill>
              </a:rPr>
              <a:t>クロスセル推進・商談創出倍増に貢献</a:t>
            </a:r>
            <a:endParaRPr sz="800">
              <a:solidFill>
                <a:srgbClr val="2A3B4C"/>
              </a:solidFill>
            </a:endParaRPr>
          </a:p>
        </p:txBody>
      </p:sp>
      <p:sp>
        <p:nvSpPr>
          <p:cNvPr id="404" name="Google Shape;404;p30"/>
          <p:cNvSpPr txBox="1"/>
          <p:nvPr/>
        </p:nvSpPr>
        <p:spPr>
          <a:xfrm>
            <a:off x="2515825" y="4401250"/>
            <a:ext cx="18327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800">
                <a:solidFill>
                  <a:srgbClr val="2A3B4C"/>
                </a:solidFill>
              </a:rPr>
              <a:t>支社単位等のアカウント管理に対応</a:t>
            </a:r>
            <a:endParaRPr sz="800">
              <a:solidFill>
                <a:srgbClr val="2A3B4C"/>
              </a:solidFill>
            </a:endParaRPr>
          </a:p>
          <a:p>
            <a:pPr indent="0" lvl="0" marL="0" rtl="0" algn="l">
              <a:lnSpc>
                <a:spcPct val="150000"/>
              </a:lnSpc>
              <a:spcBef>
                <a:spcPts val="0"/>
              </a:spcBef>
              <a:spcAft>
                <a:spcPts val="0"/>
              </a:spcAft>
              <a:buNone/>
            </a:pPr>
            <a:r>
              <a:rPr lang="ja" sz="800">
                <a:solidFill>
                  <a:srgbClr val="2A3B4C"/>
                </a:solidFill>
              </a:rPr>
              <a:t>個別最適から全体最適に</a:t>
            </a:r>
            <a:endParaRPr sz="800">
              <a:solidFill>
                <a:srgbClr val="2A3B4C"/>
              </a:solidFill>
            </a:endParaRPr>
          </a:p>
        </p:txBody>
      </p:sp>
      <p:sp>
        <p:nvSpPr>
          <p:cNvPr id="405" name="Google Shape;405;p30"/>
          <p:cNvSpPr txBox="1"/>
          <p:nvPr/>
        </p:nvSpPr>
        <p:spPr>
          <a:xfrm>
            <a:off x="4781213" y="4401250"/>
            <a:ext cx="18327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800">
                <a:solidFill>
                  <a:srgbClr val="2A3B4C"/>
                </a:solidFill>
              </a:rPr>
              <a:t>代理店・販売店向けコンテンツ販売</a:t>
            </a:r>
            <a:endParaRPr sz="800">
              <a:solidFill>
                <a:srgbClr val="2A3B4C"/>
              </a:solidFill>
            </a:endParaRPr>
          </a:p>
          <a:p>
            <a:pPr indent="0" lvl="0" marL="0" rtl="0" algn="l">
              <a:lnSpc>
                <a:spcPct val="150000"/>
              </a:lnSpc>
              <a:spcBef>
                <a:spcPts val="0"/>
              </a:spcBef>
              <a:spcAft>
                <a:spcPts val="0"/>
              </a:spcAft>
              <a:buNone/>
            </a:pPr>
            <a:r>
              <a:rPr lang="ja" sz="800">
                <a:solidFill>
                  <a:srgbClr val="2A3B4C"/>
                </a:solidFill>
              </a:rPr>
              <a:t>会員ポータルのアカウント販売</a:t>
            </a:r>
            <a:endParaRPr sz="800">
              <a:solidFill>
                <a:srgbClr val="2A3B4C"/>
              </a:solidFill>
            </a:endParaRPr>
          </a:p>
        </p:txBody>
      </p:sp>
      <p:sp>
        <p:nvSpPr>
          <p:cNvPr id="406" name="Google Shape;406;p30"/>
          <p:cNvSpPr txBox="1"/>
          <p:nvPr/>
        </p:nvSpPr>
        <p:spPr>
          <a:xfrm>
            <a:off x="6978825" y="4401250"/>
            <a:ext cx="18327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800">
                <a:solidFill>
                  <a:srgbClr val="2A3B4C"/>
                </a:solidFill>
              </a:rPr>
              <a:t>金融機関やグローバル大手メーカーの厳しいセキュリティ基準に対応</a:t>
            </a:r>
            <a:endParaRPr sz="800">
              <a:solidFill>
                <a:srgbClr val="2A3B4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1"/>
          <p:cNvSpPr/>
          <p:nvPr/>
        </p:nvSpPr>
        <p:spPr>
          <a:xfrm>
            <a:off x="186150" y="2438400"/>
            <a:ext cx="8837100" cy="1749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31"/>
          <p:cNvSpPr txBox="1"/>
          <p:nvPr/>
        </p:nvSpPr>
        <p:spPr>
          <a:xfrm>
            <a:off x="506275" y="204300"/>
            <a:ext cx="8393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ネクプロのサービス全体像</a:t>
            </a:r>
            <a:endParaRPr b="1" i="0" sz="1600" u="none" cap="none" strike="noStrike">
              <a:solidFill>
                <a:srgbClr val="000000"/>
              </a:solidFill>
              <a:latin typeface="Arial"/>
              <a:ea typeface="Arial"/>
              <a:cs typeface="Arial"/>
              <a:sym typeface="Arial"/>
            </a:endParaRPr>
          </a:p>
        </p:txBody>
      </p:sp>
      <p:sp>
        <p:nvSpPr>
          <p:cNvPr id="413" name="Google Shape;413;p31"/>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31"/>
          <p:cNvSpPr/>
          <p:nvPr/>
        </p:nvSpPr>
        <p:spPr>
          <a:xfrm>
            <a:off x="211275" y="802875"/>
            <a:ext cx="2276100" cy="280800"/>
          </a:xfrm>
          <a:prstGeom prst="homePlate">
            <a:avLst>
              <a:gd fmla="val 50000" name="adj"/>
            </a:avLst>
          </a:prstGeom>
          <a:solidFill>
            <a:srgbClr val="EB9B4E"/>
          </a:solidFill>
          <a:ln cap="flat" cmpd="sng" w="9525">
            <a:solidFill>
              <a:srgbClr val="EB9B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lt1"/>
                </a:solidFill>
              </a:rPr>
              <a:t>マーケティング</a:t>
            </a:r>
            <a:endParaRPr b="1" sz="1200">
              <a:solidFill>
                <a:schemeClr val="lt1"/>
              </a:solidFill>
            </a:endParaRPr>
          </a:p>
        </p:txBody>
      </p:sp>
      <p:sp>
        <p:nvSpPr>
          <p:cNvPr id="415" name="Google Shape;415;p31"/>
          <p:cNvSpPr/>
          <p:nvPr/>
        </p:nvSpPr>
        <p:spPr>
          <a:xfrm>
            <a:off x="2419650" y="802875"/>
            <a:ext cx="2169600" cy="280800"/>
          </a:xfrm>
          <a:prstGeom prst="chevron">
            <a:avLst>
              <a:gd fmla="val 50000" name="adj"/>
            </a:avLst>
          </a:prstGeom>
          <a:solidFill>
            <a:srgbClr val="EB9B4E"/>
          </a:solidFill>
          <a:ln cap="flat" cmpd="sng" w="9525">
            <a:solidFill>
              <a:srgbClr val="EB9B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lt1"/>
                </a:solidFill>
              </a:rPr>
              <a:t>インサイドセールス</a:t>
            </a:r>
            <a:endParaRPr b="1" sz="1200">
              <a:solidFill>
                <a:schemeClr val="lt1"/>
              </a:solidFill>
            </a:endParaRPr>
          </a:p>
        </p:txBody>
      </p:sp>
      <p:sp>
        <p:nvSpPr>
          <p:cNvPr id="416" name="Google Shape;416;p31"/>
          <p:cNvSpPr/>
          <p:nvPr/>
        </p:nvSpPr>
        <p:spPr>
          <a:xfrm>
            <a:off x="4521550" y="802875"/>
            <a:ext cx="2169600" cy="280800"/>
          </a:xfrm>
          <a:prstGeom prst="chevron">
            <a:avLst>
              <a:gd fmla="val 50000" name="adj"/>
            </a:avLst>
          </a:prstGeom>
          <a:solidFill>
            <a:srgbClr val="EB9B4E"/>
          </a:solidFill>
          <a:ln cap="flat" cmpd="sng" w="9525">
            <a:solidFill>
              <a:srgbClr val="EB9B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lt1"/>
                </a:solidFill>
              </a:rPr>
              <a:t>フィールドセールス</a:t>
            </a:r>
            <a:endParaRPr b="1" sz="1200">
              <a:solidFill>
                <a:schemeClr val="lt1"/>
              </a:solidFill>
            </a:endParaRPr>
          </a:p>
        </p:txBody>
      </p:sp>
      <p:sp>
        <p:nvSpPr>
          <p:cNvPr id="417" name="Google Shape;417;p31"/>
          <p:cNvSpPr/>
          <p:nvPr/>
        </p:nvSpPr>
        <p:spPr>
          <a:xfrm>
            <a:off x="6623425" y="802875"/>
            <a:ext cx="2399700" cy="280800"/>
          </a:xfrm>
          <a:prstGeom prst="chevron">
            <a:avLst>
              <a:gd fmla="val 50000" name="adj"/>
            </a:avLst>
          </a:prstGeom>
          <a:solidFill>
            <a:srgbClr val="EB9B4E"/>
          </a:solidFill>
          <a:ln cap="flat" cmpd="sng" w="9525">
            <a:solidFill>
              <a:srgbClr val="EB9B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chemeClr val="lt1"/>
                </a:solidFill>
              </a:rPr>
              <a:t>カスタマーサクセス</a:t>
            </a:r>
            <a:endParaRPr b="1" sz="1200">
              <a:solidFill>
                <a:schemeClr val="lt1"/>
              </a:solidFill>
            </a:endParaRPr>
          </a:p>
        </p:txBody>
      </p:sp>
      <p:sp>
        <p:nvSpPr>
          <p:cNvPr id="418" name="Google Shape;418;p31"/>
          <p:cNvSpPr/>
          <p:nvPr/>
        </p:nvSpPr>
        <p:spPr>
          <a:xfrm>
            <a:off x="317775" y="1176931"/>
            <a:ext cx="2101800" cy="237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54000" spcFirstLastPara="1" rIns="54000" wrap="square" tIns="54000">
            <a:noAutofit/>
          </a:bodyPr>
          <a:lstStyle/>
          <a:p>
            <a:pPr indent="0" lvl="0" marL="0" rtl="0" algn="ctr">
              <a:spcBef>
                <a:spcPts val="0"/>
              </a:spcBef>
              <a:spcAft>
                <a:spcPts val="0"/>
              </a:spcAft>
              <a:buNone/>
            </a:pPr>
            <a:r>
              <a:rPr lang="ja" sz="1000"/>
              <a:t>リードジェネレーション（獲得）</a:t>
            </a:r>
            <a:endParaRPr sz="1000"/>
          </a:p>
        </p:txBody>
      </p:sp>
      <p:sp>
        <p:nvSpPr>
          <p:cNvPr id="419" name="Google Shape;419;p31"/>
          <p:cNvSpPr/>
          <p:nvPr/>
        </p:nvSpPr>
        <p:spPr>
          <a:xfrm>
            <a:off x="1208625" y="1484025"/>
            <a:ext cx="1892700" cy="237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54000" spcFirstLastPara="1" rIns="54000" wrap="square" tIns="54000">
            <a:noAutofit/>
          </a:bodyPr>
          <a:lstStyle/>
          <a:p>
            <a:pPr indent="0" lvl="0" marL="0" rtl="0" algn="ctr">
              <a:spcBef>
                <a:spcPts val="0"/>
              </a:spcBef>
              <a:spcAft>
                <a:spcPts val="0"/>
              </a:spcAft>
              <a:buNone/>
            </a:pPr>
            <a:r>
              <a:rPr lang="ja" sz="1000"/>
              <a:t>リードクオリファイ（選定）</a:t>
            </a:r>
            <a:endParaRPr sz="1000"/>
          </a:p>
        </p:txBody>
      </p:sp>
      <p:sp>
        <p:nvSpPr>
          <p:cNvPr id="420" name="Google Shape;420;p31"/>
          <p:cNvSpPr/>
          <p:nvPr/>
        </p:nvSpPr>
        <p:spPr>
          <a:xfrm>
            <a:off x="1208700" y="1791125"/>
            <a:ext cx="1892700" cy="237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54000" spcFirstLastPara="1" rIns="54000" wrap="square" tIns="54000">
            <a:noAutofit/>
          </a:bodyPr>
          <a:lstStyle/>
          <a:p>
            <a:pPr indent="0" lvl="0" marL="0" rtl="0" algn="ctr">
              <a:spcBef>
                <a:spcPts val="0"/>
              </a:spcBef>
              <a:spcAft>
                <a:spcPts val="0"/>
              </a:spcAft>
              <a:buNone/>
            </a:pPr>
            <a:r>
              <a:rPr lang="ja" sz="1000"/>
              <a:t>リードナーチャリング（育成）</a:t>
            </a:r>
            <a:endParaRPr sz="1000"/>
          </a:p>
        </p:txBody>
      </p:sp>
      <p:sp>
        <p:nvSpPr>
          <p:cNvPr id="421" name="Google Shape;421;p31"/>
          <p:cNvSpPr/>
          <p:nvPr/>
        </p:nvSpPr>
        <p:spPr>
          <a:xfrm>
            <a:off x="3182250" y="1791137"/>
            <a:ext cx="1513500" cy="237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54000" spcFirstLastPara="1" rIns="54000" wrap="square" tIns="54000">
            <a:noAutofit/>
          </a:bodyPr>
          <a:lstStyle/>
          <a:p>
            <a:pPr indent="0" lvl="0" marL="0" rtl="0" algn="ctr">
              <a:spcBef>
                <a:spcPts val="0"/>
              </a:spcBef>
              <a:spcAft>
                <a:spcPts val="0"/>
              </a:spcAft>
              <a:buNone/>
            </a:pPr>
            <a:r>
              <a:rPr lang="ja" sz="1000"/>
              <a:t>フォロー＆トスアップ</a:t>
            </a:r>
            <a:endParaRPr sz="1000"/>
          </a:p>
        </p:txBody>
      </p:sp>
      <p:sp>
        <p:nvSpPr>
          <p:cNvPr id="422" name="Google Shape;422;p31"/>
          <p:cNvSpPr/>
          <p:nvPr/>
        </p:nvSpPr>
        <p:spPr>
          <a:xfrm>
            <a:off x="4191000" y="2098250"/>
            <a:ext cx="2018400" cy="237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54000" spcFirstLastPara="1" rIns="54000" wrap="square" tIns="54000">
            <a:noAutofit/>
          </a:bodyPr>
          <a:lstStyle/>
          <a:p>
            <a:pPr indent="0" lvl="0" marL="0" rtl="0" algn="ctr">
              <a:spcBef>
                <a:spcPts val="0"/>
              </a:spcBef>
              <a:spcAft>
                <a:spcPts val="0"/>
              </a:spcAft>
              <a:buNone/>
            </a:pPr>
            <a:r>
              <a:rPr lang="ja" sz="1000"/>
              <a:t>商談・リサイクル（掘り起こし）</a:t>
            </a:r>
            <a:endParaRPr sz="1000"/>
          </a:p>
        </p:txBody>
      </p:sp>
      <p:sp>
        <p:nvSpPr>
          <p:cNvPr id="423" name="Google Shape;423;p31"/>
          <p:cNvSpPr/>
          <p:nvPr/>
        </p:nvSpPr>
        <p:spPr>
          <a:xfrm>
            <a:off x="6282150" y="2098240"/>
            <a:ext cx="2617800" cy="237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54000" spcFirstLastPara="1" rIns="54000" wrap="square" tIns="54000">
            <a:noAutofit/>
          </a:bodyPr>
          <a:lstStyle/>
          <a:p>
            <a:pPr indent="0" lvl="0" marL="0" rtl="0" algn="ctr">
              <a:spcBef>
                <a:spcPts val="0"/>
              </a:spcBef>
              <a:spcAft>
                <a:spcPts val="0"/>
              </a:spcAft>
              <a:buNone/>
            </a:pPr>
            <a:r>
              <a:rPr lang="ja" sz="1000"/>
              <a:t>アップセル・クロスセル・サポート</a:t>
            </a:r>
            <a:endParaRPr sz="1000"/>
          </a:p>
        </p:txBody>
      </p:sp>
      <p:sp>
        <p:nvSpPr>
          <p:cNvPr id="424" name="Google Shape;424;p31"/>
          <p:cNvSpPr/>
          <p:nvPr/>
        </p:nvSpPr>
        <p:spPr>
          <a:xfrm>
            <a:off x="317775" y="2980875"/>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共催</a:t>
            </a:r>
            <a:endParaRPr sz="900"/>
          </a:p>
          <a:p>
            <a:pPr indent="0" lvl="0" marL="0" rtl="0" algn="ctr">
              <a:spcBef>
                <a:spcPts val="0"/>
              </a:spcBef>
              <a:spcAft>
                <a:spcPts val="0"/>
              </a:spcAft>
              <a:buNone/>
            </a:pPr>
            <a:r>
              <a:rPr lang="ja" sz="900"/>
              <a:t>ウェビナー</a:t>
            </a:r>
            <a:endParaRPr sz="900"/>
          </a:p>
        </p:txBody>
      </p:sp>
      <p:sp>
        <p:nvSpPr>
          <p:cNvPr id="425" name="Google Shape;425;p31"/>
          <p:cNvSpPr/>
          <p:nvPr/>
        </p:nvSpPr>
        <p:spPr>
          <a:xfrm>
            <a:off x="1040625" y="2980875"/>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Clr>
                <a:schemeClr val="dk1"/>
              </a:buClr>
              <a:buSzPts val="1100"/>
              <a:buFont typeface="Arial"/>
              <a:buNone/>
            </a:pPr>
            <a:r>
              <a:rPr lang="ja" sz="900">
                <a:solidFill>
                  <a:schemeClr val="dk1"/>
                </a:solidFill>
              </a:rPr>
              <a:t>カンファレンス</a:t>
            </a:r>
            <a:endParaRPr sz="900"/>
          </a:p>
        </p:txBody>
      </p:sp>
      <p:sp>
        <p:nvSpPr>
          <p:cNvPr id="426" name="Google Shape;426;p31"/>
          <p:cNvSpPr/>
          <p:nvPr/>
        </p:nvSpPr>
        <p:spPr>
          <a:xfrm>
            <a:off x="1763475" y="2980875"/>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Clr>
                <a:schemeClr val="dk1"/>
              </a:buClr>
              <a:buSzPts val="1100"/>
              <a:buFont typeface="Arial"/>
              <a:buNone/>
            </a:pPr>
            <a:r>
              <a:rPr lang="ja" sz="900">
                <a:solidFill>
                  <a:schemeClr val="dk1"/>
                </a:solidFill>
              </a:rPr>
              <a:t>Webサイト</a:t>
            </a:r>
            <a:endParaRPr sz="900"/>
          </a:p>
        </p:txBody>
      </p:sp>
      <p:sp>
        <p:nvSpPr>
          <p:cNvPr id="427" name="Google Shape;427;p31"/>
          <p:cNvSpPr/>
          <p:nvPr/>
        </p:nvSpPr>
        <p:spPr>
          <a:xfrm>
            <a:off x="317775" y="2571750"/>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展示会</a:t>
            </a:r>
            <a:endParaRPr sz="900"/>
          </a:p>
        </p:txBody>
      </p:sp>
      <p:sp>
        <p:nvSpPr>
          <p:cNvPr id="428" name="Google Shape;428;p31"/>
          <p:cNvSpPr/>
          <p:nvPr/>
        </p:nvSpPr>
        <p:spPr>
          <a:xfrm>
            <a:off x="1040625" y="2571750"/>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solidFill>
                  <a:schemeClr val="dk1"/>
                </a:solidFill>
              </a:rPr>
              <a:t>ウェビナー</a:t>
            </a:r>
            <a:endParaRPr sz="900"/>
          </a:p>
        </p:txBody>
      </p:sp>
      <p:sp>
        <p:nvSpPr>
          <p:cNvPr id="429" name="Google Shape;429;p31"/>
          <p:cNvSpPr/>
          <p:nvPr/>
        </p:nvSpPr>
        <p:spPr>
          <a:xfrm>
            <a:off x="1763475" y="2571750"/>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交流会</a:t>
            </a:r>
            <a:endParaRPr sz="900"/>
          </a:p>
        </p:txBody>
      </p:sp>
      <p:sp>
        <p:nvSpPr>
          <p:cNvPr id="430" name="Google Shape;430;p31"/>
          <p:cNvSpPr/>
          <p:nvPr/>
        </p:nvSpPr>
        <p:spPr>
          <a:xfrm>
            <a:off x="317775" y="3390000"/>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Clr>
                <a:schemeClr val="dk1"/>
              </a:buClr>
              <a:buSzPts val="1100"/>
              <a:buFont typeface="Arial"/>
              <a:buNone/>
            </a:pPr>
            <a:r>
              <a:rPr lang="ja" sz="900">
                <a:solidFill>
                  <a:schemeClr val="dk1"/>
                </a:solidFill>
              </a:rPr>
              <a:t>ブログ</a:t>
            </a:r>
            <a:endParaRPr sz="900"/>
          </a:p>
        </p:txBody>
      </p:sp>
      <p:sp>
        <p:nvSpPr>
          <p:cNvPr id="431" name="Google Shape;431;p31"/>
          <p:cNvSpPr/>
          <p:nvPr/>
        </p:nvSpPr>
        <p:spPr>
          <a:xfrm>
            <a:off x="1040625" y="3390000"/>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比較サイト</a:t>
            </a:r>
            <a:endParaRPr sz="900"/>
          </a:p>
        </p:txBody>
      </p:sp>
      <p:sp>
        <p:nvSpPr>
          <p:cNvPr id="432" name="Google Shape;432;p31"/>
          <p:cNvSpPr/>
          <p:nvPr/>
        </p:nvSpPr>
        <p:spPr>
          <a:xfrm>
            <a:off x="1763475" y="3390000"/>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広告</a:t>
            </a:r>
            <a:endParaRPr sz="900"/>
          </a:p>
        </p:txBody>
      </p:sp>
      <p:sp>
        <p:nvSpPr>
          <p:cNvPr id="433" name="Google Shape;433;p31"/>
          <p:cNvSpPr/>
          <p:nvPr/>
        </p:nvSpPr>
        <p:spPr>
          <a:xfrm>
            <a:off x="317775" y="3799125"/>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PR</a:t>
            </a:r>
            <a:endParaRPr sz="900"/>
          </a:p>
        </p:txBody>
      </p:sp>
      <p:sp>
        <p:nvSpPr>
          <p:cNvPr id="434" name="Google Shape;434;p31"/>
          <p:cNvSpPr/>
          <p:nvPr/>
        </p:nvSpPr>
        <p:spPr>
          <a:xfrm>
            <a:off x="1040625" y="3799125"/>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SNS</a:t>
            </a:r>
            <a:endParaRPr sz="900"/>
          </a:p>
        </p:txBody>
      </p:sp>
      <p:sp>
        <p:nvSpPr>
          <p:cNvPr id="435" name="Google Shape;435;p31"/>
          <p:cNvSpPr/>
          <p:nvPr/>
        </p:nvSpPr>
        <p:spPr>
          <a:xfrm>
            <a:off x="1763475" y="3799125"/>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DM</a:t>
            </a:r>
            <a:endParaRPr sz="900"/>
          </a:p>
        </p:txBody>
      </p:sp>
      <p:sp>
        <p:nvSpPr>
          <p:cNvPr id="436" name="Google Shape;436;p31"/>
          <p:cNvSpPr/>
          <p:nvPr/>
        </p:nvSpPr>
        <p:spPr>
          <a:xfrm>
            <a:off x="2854350" y="2980875"/>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solidFill>
                  <a:schemeClr val="dk1"/>
                </a:solidFill>
              </a:rPr>
              <a:t>ウェビナー</a:t>
            </a:r>
            <a:endParaRPr sz="900"/>
          </a:p>
        </p:txBody>
      </p:sp>
      <p:sp>
        <p:nvSpPr>
          <p:cNvPr id="437" name="Google Shape;437;p31"/>
          <p:cNvSpPr/>
          <p:nvPr/>
        </p:nvSpPr>
        <p:spPr>
          <a:xfrm>
            <a:off x="2854350" y="2571750"/>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メルマガ</a:t>
            </a:r>
            <a:endParaRPr sz="900"/>
          </a:p>
        </p:txBody>
      </p:sp>
      <p:sp>
        <p:nvSpPr>
          <p:cNvPr id="438" name="Google Shape;438;p31"/>
          <p:cNvSpPr/>
          <p:nvPr/>
        </p:nvSpPr>
        <p:spPr>
          <a:xfrm>
            <a:off x="2854350" y="3390000"/>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動画</a:t>
            </a:r>
            <a:endParaRPr sz="900"/>
          </a:p>
        </p:txBody>
      </p:sp>
      <p:sp>
        <p:nvSpPr>
          <p:cNvPr id="439" name="Google Shape;439;p31"/>
          <p:cNvSpPr/>
          <p:nvPr/>
        </p:nvSpPr>
        <p:spPr>
          <a:xfrm>
            <a:off x="3570300" y="2980875"/>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1 to 1</a:t>
            </a:r>
            <a:endParaRPr sz="900"/>
          </a:p>
          <a:p>
            <a:pPr indent="0" lvl="0" marL="0" rtl="0" algn="ctr">
              <a:spcBef>
                <a:spcPts val="0"/>
              </a:spcBef>
              <a:spcAft>
                <a:spcPts val="0"/>
              </a:spcAft>
              <a:buNone/>
            </a:pPr>
            <a:r>
              <a:rPr lang="ja" sz="900"/>
              <a:t>メール</a:t>
            </a:r>
            <a:endParaRPr sz="900"/>
          </a:p>
        </p:txBody>
      </p:sp>
      <p:sp>
        <p:nvSpPr>
          <p:cNvPr id="440" name="Google Shape;440;p31"/>
          <p:cNvSpPr/>
          <p:nvPr/>
        </p:nvSpPr>
        <p:spPr>
          <a:xfrm>
            <a:off x="3570300" y="2571750"/>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行動履歴</a:t>
            </a:r>
            <a:endParaRPr sz="900"/>
          </a:p>
        </p:txBody>
      </p:sp>
      <p:sp>
        <p:nvSpPr>
          <p:cNvPr id="441" name="Google Shape;441;p31"/>
          <p:cNvSpPr/>
          <p:nvPr/>
        </p:nvSpPr>
        <p:spPr>
          <a:xfrm>
            <a:off x="3570300" y="3390000"/>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電話</a:t>
            </a:r>
            <a:endParaRPr sz="900"/>
          </a:p>
        </p:txBody>
      </p:sp>
      <p:sp>
        <p:nvSpPr>
          <p:cNvPr id="442" name="Google Shape;442;p31"/>
          <p:cNvSpPr/>
          <p:nvPr/>
        </p:nvSpPr>
        <p:spPr>
          <a:xfrm>
            <a:off x="4973575" y="2980875"/>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solidFill>
                  <a:schemeClr val="dk1"/>
                </a:solidFill>
              </a:rPr>
              <a:t>ウェビナー</a:t>
            </a:r>
            <a:endParaRPr sz="900"/>
          </a:p>
        </p:txBody>
      </p:sp>
      <p:sp>
        <p:nvSpPr>
          <p:cNvPr id="443" name="Google Shape;443;p31"/>
          <p:cNvSpPr/>
          <p:nvPr/>
        </p:nvSpPr>
        <p:spPr>
          <a:xfrm>
            <a:off x="4973575" y="2571750"/>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メルマガ</a:t>
            </a:r>
            <a:endParaRPr sz="900"/>
          </a:p>
        </p:txBody>
      </p:sp>
      <p:sp>
        <p:nvSpPr>
          <p:cNvPr id="444" name="Google Shape;444;p31"/>
          <p:cNvSpPr/>
          <p:nvPr/>
        </p:nvSpPr>
        <p:spPr>
          <a:xfrm>
            <a:off x="4973575" y="3390000"/>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動画</a:t>
            </a:r>
            <a:endParaRPr sz="900"/>
          </a:p>
        </p:txBody>
      </p:sp>
      <p:sp>
        <p:nvSpPr>
          <p:cNvPr id="445" name="Google Shape;445;p31"/>
          <p:cNvSpPr/>
          <p:nvPr/>
        </p:nvSpPr>
        <p:spPr>
          <a:xfrm>
            <a:off x="5689525" y="2980875"/>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1 to 1</a:t>
            </a:r>
            <a:endParaRPr sz="900"/>
          </a:p>
          <a:p>
            <a:pPr indent="0" lvl="0" marL="0" rtl="0" algn="ctr">
              <a:spcBef>
                <a:spcPts val="0"/>
              </a:spcBef>
              <a:spcAft>
                <a:spcPts val="0"/>
              </a:spcAft>
              <a:buNone/>
            </a:pPr>
            <a:r>
              <a:rPr lang="ja" sz="900"/>
              <a:t>メール</a:t>
            </a:r>
            <a:endParaRPr sz="900"/>
          </a:p>
        </p:txBody>
      </p:sp>
      <p:sp>
        <p:nvSpPr>
          <p:cNvPr id="446" name="Google Shape;446;p31"/>
          <p:cNvSpPr/>
          <p:nvPr/>
        </p:nvSpPr>
        <p:spPr>
          <a:xfrm>
            <a:off x="5689525" y="2571750"/>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行動履歴</a:t>
            </a:r>
            <a:endParaRPr sz="900"/>
          </a:p>
        </p:txBody>
      </p:sp>
      <p:sp>
        <p:nvSpPr>
          <p:cNvPr id="447" name="Google Shape;447;p31"/>
          <p:cNvSpPr/>
          <p:nvPr/>
        </p:nvSpPr>
        <p:spPr>
          <a:xfrm>
            <a:off x="5689525" y="3390000"/>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商談</a:t>
            </a:r>
            <a:endParaRPr sz="900"/>
          </a:p>
        </p:txBody>
      </p:sp>
      <p:sp>
        <p:nvSpPr>
          <p:cNvPr id="448" name="Google Shape;448;p31"/>
          <p:cNvSpPr/>
          <p:nvPr/>
        </p:nvSpPr>
        <p:spPr>
          <a:xfrm>
            <a:off x="7019225" y="2980875"/>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solidFill>
                  <a:schemeClr val="dk1"/>
                </a:solidFill>
              </a:rPr>
              <a:t>ウェビナー</a:t>
            </a:r>
            <a:endParaRPr sz="900"/>
          </a:p>
        </p:txBody>
      </p:sp>
      <p:sp>
        <p:nvSpPr>
          <p:cNvPr id="449" name="Google Shape;449;p31"/>
          <p:cNvSpPr/>
          <p:nvPr/>
        </p:nvSpPr>
        <p:spPr>
          <a:xfrm>
            <a:off x="7019225" y="2571750"/>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メルマガ</a:t>
            </a:r>
            <a:endParaRPr sz="900"/>
          </a:p>
        </p:txBody>
      </p:sp>
      <p:sp>
        <p:nvSpPr>
          <p:cNvPr id="450" name="Google Shape;450;p31"/>
          <p:cNvSpPr/>
          <p:nvPr/>
        </p:nvSpPr>
        <p:spPr>
          <a:xfrm>
            <a:off x="7019225" y="3390000"/>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動画</a:t>
            </a:r>
            <a:endParaRPr sz="900"/>
          </a:p>
        </p:txBody>
      </p:sp>
      <p:sp>
        <p:nvSpPr>
          <p:cNvPr id="451" name="Google Shape;451;p31"/>
          <p:cNvSpPr/>
          <p:nvPr/>
        </p:nvSpPr>
        <p:spPr>
          <a:xfrm>
            <a:off x="7735175" y="2980875"/>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1 to 1</a:t>
            </a:r>
            <a:endParaRPr sz="900"/>
          </a:p>
          <a:p>
            <a:pPr indent="0" lvl="0" marL="0" rtl="0" algn="ctr">
              <a:spcBef>
                <a:spcPts val="0"/>
              </a:spcBef>
              <a:spcAft>
                <a:spcPts val="0"/>
              </a:spcAft>
              <a:buNone/>
            </a:pPr>
            <a:r>
              <a:rPr lang="ja" sz="900"/>
              <a:t>メール</a:t>
            </a:r>
            <a:endParaRPr sz="900"/>
          </a:p>
        </p:txBody>
      </p:sp>
      <p:sp>
        <p:nvSpPr>
          <p:cNvPr id="452" name="Google Shape;452;p31"/>
          <p:cNvSpPr/>
          <p:nvPr/>
        </p:nvSpPr>
        <p:spPr>
          <a:xfrm>
            <a:off x="7735175" y="2571750"/>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行動履歴</a:t>
            </a:r>
            <a:endParaRPr sz="900"/>
          </a:p>
        </p:txBody>
      </p:sp>
      <p:sp>
        <p:nvSpPr>
          <p:cNvPr id="453" name="Google Shape;453;p31"/>
          <p:cNvSpPr/>
          <p:nvPr/>
        </p:nvSpPr>
        <p:spPr>
          <a:xfrm>
            <a:off x="7735175" y="3390000"/>
            <a:ext cx="656100" cy="2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フォロー</a:t>
            </a:r>
            <a:endParaRPr sz="900"/>
          </a:p>
        </p:txBody>
      </p:sp>
      <p:sp>
        <p:nvSpPr>
          <p:cNvPr id="454" name="Google Shape;454;p31"/>
          <p:cNvSpPr/>
          <p:nvPr/>
        </p:nvSpPr>
        <p:spPr>
          <a:xfrm>
            <a:off x="7019225" y="3799125"/>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ユーザー会</a:t>
            </a:r>
            <a:endParaRPr sz="900"/>
          </a:p>
        </p:txBody>
      </p:sp>
      <p:sp>
        <p:nvSpPr>
          <p:cNvPr id="455" name="Google Shape;455;p31"/>
          <p:cNvSpPr/>
          <p:nvPr/>
        </p:nvSpPr>
        <p:spPr>
          <a:xfrm>
            <a:off x="4973575" y="3799125"/>
            <a:ext cx="656100" cy="2808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デモ</a:t>
            </a:r>
            <a:endParaRPr sz="900"/>
          </a:p>
        </p:txBody>
      </p:sp>
      <p:sp>
        <p:nvSpPr>
          <p:cNvPr id="456" name="Google Shape;456;p31"/>
          <p:cNvSpPr/>
          <p:nvPr/>
        </p:nvSpPr>
        <p:spPr>
          <a:xfrm>
            <a:off x="186150" y="4306125"/>
            <a:ext cx="8837100" cy="507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31"/>
          <p:cNvSpPr/>
          <p:nvPr/>
        </p:nvSpPr>
        <p:spPr>
          <a:xfrm>
            <a:off x="317775" y="4419675"/>
            <a:ext cx="1381500" cy="280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Account Engagement</a:t>
            </a:r>
            <a:endParaRPr sz="900"/>
          </a:p>
        </p:txBody>
      </p:sp>
      <p:sp>
        <p:nvSpPr>
          <p:cNvPr id="458" name="Google Shape;458;p31"/>
          <p:cNvSpPr/>
          <p:nvPr/>
        </p:nvSpPr>
        <p:spPr>
          <a:xfrm>
            <a:off x="1757838" y="4419675"/>
            <a:ext cx="1381500" cy="280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Sales / Service Cloud</a:t>
            </a:r>
            <a:endParaRPr sz="900"/>
          </a:p>
        </p:txBody>
      </p:sp>
      <p:sp>
        <p:nvSpPr>
          <p:cNvPr id="459" name="Google Shape;459;p31"/>
          <p:cNvSpPr/>
          <p:nvPr/>
        </p:nvSpPr>
        <p:spPr>
          <a:xfrm>
            <a:off x="3197902" y="4419675"/>
            <a:ext cx="1381500" cy="280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platform</a:t>
            </a:r>
            <a:endParaRPr sz="900"/>
          </a:p>
        </p:txBody>
      </p:sp>
      <p:sp>
        <p:nvSpPr>
          <p:cNvPr id="460" name="Google Shape;460;p31"/>
          <p:cNvSpPr/>
          <p:nvPr/>
        </p:nvSpPr>
        <p:spPr>
          <a:xfrm>
            <a:off x="6078052" y="4419675"/>
            <a:ext cx="1381500" cy="280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solidFill>
                  <a:schemeClr val="dk1"/>
                </a:solidFill>
              </a:rPr>
              <a:t>Agentforce</a:t>
            </a:r>
            <a:endParaRPr sz="900">
              <a:solidFill>
                <a:schemeClr val="dk1"/>
              </a:solidFill>
            </a:endParaRPr>
          </a:p>
        </p:txBody>
      </p:sp>
      <p:sp>
        <p:nvSpPr>
          <p:cNvPr id="461" name="Google Shape;461;p31"/>
          <p:cNvSpPr/>
          <p:nvPr/>
        </p:nvSpPr>
        <p:spPr>
          <a:xfrm>
            <a:off x="7518132" y="4419675"/>
            <a:ext cx="1381500" cy="280800"/>
          </a:xfrm>
          <a:prstGeom prst="rect">
            <a:avLst/>
          </a:prstGeom>
          <a:solidFill>
            <a:srgbClr val="E06666"/>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Clr>
                <a:schemeClr val="dk1"/>
              </a:buClr>
              <a:buSzPts val="1100"/>
              <a:buFont typeface="Arial"/>
              <a:buNone/>
            </a:pPr>
            <a:r>
              <a:rPr lang="ja" sz="900">
                <a:solidFill>
                  <a:schemeClr val="lt1"/>
                </a:solidFill>
              </a:rPr>
              <a:t>Einstein※</a:t>
            </a:r>
            <a:endParaRPr sz="900">
              <a:solidFill>
                <a:schemeClr val="lt1"/>
              </a:solidFill>
            </a:endParaRPr>
          </a:p>
        </p:txBody>
      </p:sp>
      <p:sp>
        <p:nvSpPr>
          <p:cNvPr id="462" name="Google Shape;462;p31"/>
          <p:cNvSpPr/>
          <p:nvPr/>
        </p:nvSpPr>
        <p:spPr>
          <a:xfrm>
            <a:off x="4637982" y="4419675"/>
            <a:ext cx="1381500" cy="2808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54000" lIns="0" spcFirstLastPara="1" rIns="0" wrap="square" tIns="54000">
            <a:noAutofit/>
          </a:bodyPr>
          <a:lstStyle/>
          <a:p>
            <a:pPr indent="0" lvl="0" marL="0" rtl="0" algn="ctr">
              <a:spcBef>
                <a:spcPts val="0"/>
              </a:spcBef>
              <a:spcAft>
                <a:spcPts val="0"/>
              </a:spcAft>
              <a:buNone/>
            </a:pPr>
            <a:r>
              <a:rPr lang="ja" sz="900"/>
              <a:t>Experience Cloud</a:t>
            </a:r>
            <a:endParaRPr sz="900"/>
          </a:p>
        </p:txBody>
      </p:sp>
      <p:sp>
        <p:nvSpPr>
          <p:cNvPr id="463" name="Google Shape;463;p31"/>
          <p:cNvSpPr txBox="1"/>
          <p:nvPr/>
        </p:nvSpPr>
        <p:spPr>
          <a:xfrm>
            <a:off x="7161725" y="4872575"/>
            <a:ext cx="1860300" cy="162900"/>
          </a:xfrm>
          <a:prstGeom prst="rect">
            <a:avLst/>
          </a:prstGeom>
          <a:noFill/>
          <a:ln>
            <a:noFill/>
          </a:ln>
        </p:spPr>
        <p:txBody>
          <a:bodyPr anchorCtr="0" anchor="ctr" bIns="18000" lIns="18000" spcFirstLastPara="1" rIns="91425" wrap="square" tIns="18000">
            <a:noAutofit/>
          </a:bodyPr>
          <a:lstStyle/>
          <a:p>
            <a:pPr indent="0" lvl="0" marL="0" rtl="0" algn="r">
              <a:spcBef>
                <a:spcPts val="0"/>
              </a:spcBef>
              <a:spcAft>
                <a:spcPts val="0"/>
              </a:spcAft>
              <a:buNone/>
            </a:pPr>
            <a:r>
              <a:rPr lang="ja" sz="800">
                <a:solidFill>
                  <a:schemeClr val="dk2"/>
                </a:solidFill>
              </a:rPr>
              <a:t>※</a:t>
            </a:r>
            <a:r>
              <a:rPr lang="ja" sz="800">
                <a:solidFill>
                  <a:schemeClr val="dk2"/>
                </a:solidFill>
              </a:rPr>
              <a:t>今後</a:t>
            </a:r>
            <a:r>
              <a:rPr lang="ja" sz="800">
                <a:solidFill>
                  <a:schemeClr val="dk2"/>
                </a:solidFill>
              </a:rPr>
              <a:t>開発</a:t>
            </a:r>
            <a:r>
              <a:rPr lang="ja" sz="800">
                <a:solidFill>
                  <a:schemeClr val="dk2"/>
                </a:solidFill>
              </a:rPr>
              <a:t>予定</a:t>
            </a:r>
            <a:endParaRPr sz="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32"/>
          <p:cNvPicPr preferRelativeResize="0"/>
          <p:nvPr/>
        </p:nvPicPr>
        <p:blipFill>
          <a:blip r:embed="rId3">
            <a:alphaModFix/>
          </a:blip>
          <a:stretch>
            <a:fillRect/>
          </a:stretch>
        </p:blipFill>
        <p:spPr>
          <a:xfrm>
            <a:off x="756550" y="883050"/>
            <a:ext cx="7630900" cy="4023375"/>
          </a:xfrm>
          <a:prstGeom prst="rect">
            <a:avLst/>
          </a:prstGeom>
          <a:noFill/>
          <a:ln>
            <a:noFill/>
          </a:ln>
        </p:spPr>
      </p:pic>
      <p:sp>
        <p:nvSpPr>
          <p:cNvPr id="469" name="Google Shape;469;p32"/>
          <p:cNvSpPr txBox="1"/>
          <p:nvPr/>
        </p:nvSpPr>
        <p:spPr>
          <a:xfrm>
            <a:off x="506275" y="204300"/>
            <a:ext cx="8393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Salesforce公認のアプリケーションとして提供</a:t>
            </a:r>
            <a:endParaRPr b="1" i="0" sz="1600" u="none" cap="none" strike="noStrike">
              <a:solidFill>
                <a:srgbClr val="000000"/>
              </a:solidFill>
              <a:latin typeface="Arial"/>
              <a:ea typeface="Arial"/>
              <a:cs typeface="Arial"/>
              <a:sym typeface="Arial"/>
            </a:endParaRPr>
          </a:p>
        </p:txBody>
      </p:sp>
      <p:sp>
        <p:nvSpPr>
          <p:cNvPr id="470" name="Google Shape;470;p32"/>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3"/>
          <p:cNvSpPr txBox="1"/>
          <p:nvPr/>
        </p:nvSpPr>
        <p:spPr>
          <a:xfrm>
            <a:off x="506275" y="204300"/>
            <a:ext cx="619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b="1" lang="ja" sz="1600">
                <a:solidFill>
                  <a:schemeClr val="dk1"/>
                </a:solidFill>
              </a:rPr>
              <a:t>Salesforce連携の優位性（競合比較）</a:t>
            </a:r>
            <a:endParaRPr b="1" i="0" sz="1600" u="none" cap="none" strike="noStrike">
              <a:solidFill>
                <a:srgbClr val="000000"/>
              </a:solidFill>
              <a:latin typeface="Arial"/>
              <a:ea typeface="Arial"/>
              <a:cs typeface="Arial"/>
              <a:sym typeface="Arial"/>
            </a:endParaRPr>
          </a:p>
        </p:txBody>
      </p:sp>
      <p:sp>
        <p:nvSpPr>
          <p:cNvPr id="476" name="Google Shape;476;p33"/>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477" name="Google Shape;477;p33"/>
          <p:cNvGraphicFramePr/>
          <p:nvPr/>
        </p:nvGraphicFramePr>
        <p:xfrm>
          <a:off x="168175" y="853200"/>
          <a:ext cx="3000000" cy="3000000"/>
        </p:xfrm>
        <a:graphic>
          <a:graphicData uri="http://schemas.openxmlformats.org/drawingml/2006/table">
            <a:tbl>
              <a:tblPr>
                <a:noFill/>
                <a:tableStyleId>{9E6EBA60-8998-45DB-BF56-23C320B83308}</a:tableStyleId>
              </a:tblPr>
              <a:tblGrid>
                <a:gridCol w="323300"/>
                <a:gridCol w="1092450"/>
                <a:gridCol w="2176150"/>
                <a:gridCol w="2237075"/>
                <a:gridCol w="3038125"/>
              </a:tblGrid>
              <a:tr h="212425">
                <a:tc>
                  <a:txBody>
                    <a:bodyPr/>
                    <a:lstStyle/>
                    <a:p>
                      <a:pPr indent="0" lvl="0" marL="0" rtl="0" algn="ctr">
                        <a:lnSpc>
                          <a:spcPct val="115000"/>
                        </a:lnSpc>
                        <a:spcBef>
                          <a:spcPts val="0"/>
                        </a:spcBef>
                        <a:spcAft>
                          <a:spcPts val="0"/>
                        </a:spcAft>
                        <a:buNone/>
                      </a:pPr>
                      <a:r>
                        <a:rPr b="1" lang="ja" sz="800"/>
                        <a:t>No.</a:t>
                      </a:r>
                      <a:endParaRPr b="1" sz="8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B9B4E"/>
                    </a:solidFill>
                  </a:tcPr>
                </a:tc>
                <a:tc>
                  <a:txBody>
                    <a:bodyPr/>
                    <a:lstStyle/>
                    <a:p>
                      <a:pPr indent="0" lvl="0" marL="0" rtl="0" algn="ctr">
                        <a:lnSpc>
                          <a:spcPct val="115000"/>
                        </a:lnSpc>
                        <a:spcBef>
                          <a:spcPts val="0"/>
                        </a:spcBef>
                        <a:spcAft>
                          <a:spcPts val="0"/>
                        </a:spcAft>
                        <a:buNone/>
                      </a:pPr>
                      <a:r>
                        <a:rPr b="1" lang="ja" sz="800"/>
                        <a:t>項目</a:t>
                      </a:r>
                      <a:endParaRPr b="1" sz="8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B9B4E"/>
                    </a:solidFill>
                  </a:tcPr>
                </a:tc>
                <a:tc>
                  <a:txBody>
                    <a:bodyPr/>
                    <a:lstStyle/>
                    <a:p>
                      <a:pPr indent="0" lvl="0" marL="0" rtl="0" algn="ctr">
                        <a:lnSpc>
                          <a:spcPct val="115000"/>
                        </a:lnSpc>
                        <a:spcBef>
                          <a:spcPts val="0"/>
                        </a:spcBef>
                        <a:spcAft>
                          <a:spcPts val="0"/>
                        </a:spcAft>
                        <a:buNone/>
                      </a:pPr>
                      <a:r>
                        <a:rPr b="1" lang="ja" sz="800"/>
                        <a:t>ネクプロ</a:t>
                      </a:r>
                      <a:endParaRPr b="1" sz="8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B9B4E"/>
                    </a:solidFill>
                  </a:tcPr>
                </a:tc>
                <a:tc>
                  <a:txBody>
                    <a:bodyPr/>
                    <a:lstStyle/>
                    <a:p>
                      <a:pPr indent="0" lvl="0" marL="0" rtl="0" algn="ctr">
                        <a:lnSpc>
                          <a:spcPct val="115000"/>
                        </a:lnSpc>
                        <a:spcBef>
                          <a:spcPts val="0"/>
                        </a:spcBef>
                        <a:spcAft>
                          <a:spcPts val="0"/>
                        </a:spcAft>
                        <a:buNone/>
                      </a:pPr>
                      <a:r>
                        <a:rPr b="1" lang="ja" sz="800"/>
                        <a:t>競合A</a:t>
                      </a:r>
                      <a:endParaRPr b="1" sz="8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B9B4E"/>
                    </a:solidFill>
                  </a:tcPr>
                </a:tc>
                <a:tc>
                  <a:txBody>
                    <a:bodyPr/>
                    <a:lstStyle/>
                    <a:p>
                      <a:pPr indent="0" lvl="0" marL="0" rtl="0" algn="ctr">
                        <a:lnSpc>
                          <a:spcPct val="115000"/>
                        </a:lnSpc>
                        <a:spcBef>
                          <a:spcPts val="0"/>
                        </a:spcBef>
                        <a:spcAft>
                          <a:spcPts val="0"/>
                        </a:spcAft>
                        <a:buNone/>
                      </a:pPr>
                      <a:r>
                        <a:rPr b="1" lang="ja" sz="800"/>
                        <a:t>ネクプロの補足</a:t>
                      </a:r>
                      <a:endParaRPr b="1" sz="8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B9B4E"/>
                    </a:solidFill>
                  </a:tcPr>
                </a:tc>
              </a:tr>
              <a:tr h="473850">
                <a:tc>
                  <a:txBody>
                    <a:bodyPr/>
                    <a:lstStyle/>
                    <a:p>
                      <a:pPr indent="0" lvl="0" marL="0" rtl="0" algn="ctr">
                        <a:lnSpc>
                          <a:spcPct val="115000"/>
                        </a:lnSpc>
                        <a:spcBef>
                          <a:spcPts val="0"/>
                        </a:spcBef>
                        <a:spcAft>
                          <a:spcPts val="0"/>
                        </a:spcAft>
                        <a:buNone/>
                      </a:pPr>
                      <a:r>
                        <a:rPr lang="ja" sz="700"/>
                        <a:t>1</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提供方式</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Salesforceの正式アプリケーションとしてAppExchangeで提供</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Salesforceの非公認アプリとして提供</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AppExchangeはセールスフォース社の正式なアプリ提供方式です。米国の審査やセキュリティレビューが定期的に実施されます。厳正な審査に加え、利用料が必要となるため、さまざまな恩恵が提供されます。</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r>
              <a:tr h="265875">
                <a:tc>
                  <a:txBody>
                    <a:bodyPr/>
                    <a:lstStyle/>
                    <a:p>
                      <a:pPr indent="0" lvl="0" marL="0" rtl="0" algn="ctr">
                        <a:lnSpc>
                          <a:spcPct val="115000"/>
                        </a:lnSpc>
                        <a:spcBef>
                          <a:spcPts val="0"/>
                        </a:spcBef>
                        <a:spcAft>
                          <a:spcPts val="0"/>
                        </a:spcAft>
                        <a:buNone/>
                      </a:pPr>
                      <a:r>
                        <a:rPr lang="ja" sz="700"/>
                        <a:t>2</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組織リソースへの影響</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AppExchangeのため、リソースは消費されません。</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カスタムオブジェクト数、カスタム項目数など、組織のリソースとしてカウントされます。</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spcBef>
                          <a:spcPts val="0"/>
                        </a:spcBef>
                        <a:spcAft>
                          <a:spcPts val="0"/>
                        </a:spcAft>
                        <a:buNone/>
                      </a:pPr>
                      <a:r>
                        <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r>
              <a:tr h="265875">
                <a:tc>
                  <a:txBody>
                    <a:bodyPr/>
                    <a:lstStyle/>
                    <a:p>
                      <a:pPr indent="0" lvl="0" marL="0" rtl="0" algn="ctr">
                        <a:lnSpc>
                          <a:spcPct val="115000"/>
                        </a:lnSpc>
                        <a:spcBef>
                          <a:spcPts val="0"/>
                        </a:spcBef>
                        <a:spcAft>
                          <a:spcPts val="0"/>
                        </a:spcAft>
                        <a:buNone/>
                      </a:pPr>
                      <a:r>
                        <a:rPr lang="ja" sz="700"/>
                        <a:t>3</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セキュリティ</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セールスフォース社のセキュリティレビュー認可が必要。一定水準のセキュリティが担保されます</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審査がないため、提供内容はブラックボックス化されています。</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spcBef>
                          <a:spcPts val="0"/>
                        </a:spcBef>
                        <a:spcAft>
                          <a:spcPts val="0"/>
                        </a:spcAft>
                        <a:buNone/>
                      </a:pPr>
                      <a:r>
                        <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r>
              <a:tr h="473850">
                <a:tc>
                  <a:txBody>
                    <a:bodyPr/>
                    <a:lstStyle/>
                    <a:p>
                      <a:pPr indent="0" lvl="0" marL="0" rtl="0" algn="ctr">
                        <a:lnSpc>
                          <a:spcPct val="115000"/>
                        </a:lnSpc>
                        <a:spcBef>
                          <a:spcPts val="0"/>
                        </a:spcBef>
                        <a:spcAft>
                          <a:spcPts val="0"/>
                        </a:spcAft>
                        <a:buNone/>
                      </a:pPr>
                      <a:r>
                        <a:rPr lang="ja" sz="700"/>
                        <a:t>4</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バージョンアップ</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AppExchangeパッケージとしてバージョン管理されます。</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バージョン管理されません。</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バージョン管理により、バージョンアップの恩恵を受けることができます。また、バージョン管理されていない場合、問題発生時、最悪のケースではアンインストールが必要となります。</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r>
              <a:tr h="363850">
                <a:tc>
                  <a:txBody>
                    <a:bodyPr/>
                    <a:lstStyle/>
                    <a:p>
                      <a:pPr indent="0" lvl="0" marL="0" rtl="0" algn="ctr">
                        <a:lnSpc>
                          <a:spcPct val="115000"/>
                        </a:lnSpc>
                        <a:spcBef>
                          <a:spcPts val="0"/>
                        </a:spcBef>
                        <a:spcAft>
                          <a:spcPts val="0"/>
                        </a:spcAft>
                        <a:buNone/>
                      </a:pPr>
                      <a:r>
                        <a:rPr lang="ja" sz="700"/>
                        <a:t>5</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サポート</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代理ログインが提供されます。組織に安全にログインした上で、問題解決が実行できます。</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ログインのサポートはありません。</a:t>
                      </a:r>
                      <a:endParaRPr sz="700"/>
                    </a:p>
                    <a:p>
                      <a:pPr indent="0" lvl="0" marL="0" rtl="0" algn="l">
                        <a:lnSpc>
                          <a:spcPct val="115000"/>
                        </a:lnSpc>
                        <a:spcBef>
                          <a:spcPts val="0"/>
                        </a:spcBef>
                        <a:spcAft>
                          <a:spcPts val="0"/>
                        </a:spcAft>
                        <a:buNone/>
                      </a:pPr>
                      <a:r>
                        <a:rPr lang="ja" sz="700"/>
                        <a:t>画面共有等によるサポートが限界となります。</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spcBef>
                          <a:spcPts val="0"/>
                        </a:spcBef>
                        <a:spcAft>
                          <a:spcPts val="0"/>
                        </a:spcAft>
                        <a:buNone/>
                      </a:pPr>
                      <a:r>
                        <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r>
              <a:tr h="363850">
                <a:tc>
                  <a:txBody>
                    <a:bodyPr/>
                    <a:lstStyle/>
                    <a:p>
                      <a:pPr indent="0" lvl="0" marL="0" rtl="0" algn="ctr">
                        <a:lnSpc>
                          <a:spcPct val="115000"/>
                        </a:lnSpc>
                        <a:spcBef>
                          <a:spcPts val="0"/>
                        </a:spcBef>
                        <a:spcAft>
                          <a:spcPts val="0"/>
                        </a:spcAft>
                        <a:buNone/>
                      </a:pPr>
                      <a:r>
                        <a:rPr lang="ja" sz="700"/>
                        <a:t>6</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連携対象</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キャンペーン、キャンペーンメンバー等の標準オブジェクトやカスタムオブジェクトから選択</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決まったオブジェクトに連携</a:t>
                      </a:r>
                      <a:endParaRPr sz="700"/>
                    </a:p>
                    <a:p>
                      <a:pPr indent="0" lvl="0" marL="0" rtl="0" algn="l">
                        <a:lnSpc>
                          <a:spcPct val="115000"/>
                        </a:lnSpc>
                        <a:spcBef>
                          <a:spcPts val="0"/>
                        </a:spcBef>
                        <a:spcAft>
                          <a:spcPts val="0"/>
                        </a:spcAft>
                        <a:buNone/>
                      </a:pPr>
                      <a:r>
                        <a:rPr lang="ja" sz="700"/>
                        <a:t>※キャンペーン管理するためには、一部開発が必要</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キャンペーン、キャンペーン以外のオブジェクトへの連携にも対応</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r>
              <a:tr h="265875">
                <a:tc>
                  <a:txBody>
                    <a:bodyPr/>
                    <a:lstStyle/>
                    <a:p>
                      <a:pPr indent="0" lvl="0" marL="0" rtl="0" algn="ctr">
                        <a:lnSpc>
                          <a:spcPct val="115000"/>
                        </a:lnSpc>
                        <a:spcBef>
                          <a:spcPts val="0"/>
                        </a:spcBef>
                        <a:spcAft>
                          <a:spcPts val="0"/>
                        </a:spcAft>
                        <a:buNone/>
                      </a:pPr>
                      <a:r>
                        <a:rPr lang="ja" sz="700"/>
                        <a:t>7</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視聴日時・閲覧履歴</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閲覧開始、離脱の詳細な時間を履歴として保持</a:t>
                      </a:r>
                      <a:endParaRPr sz="700"/>
                    </a:p>
                    <a:p>
                      <a:pPr indent="0" lvl="0" marL="0" rtl="0" algn="l">
                        <a:lnSpc>
                          <a:spcPct val="115000"/>
                        </a:lnSpc>
                        <a:spcBef>
                          <a:spcPts val="0"/>
                        </a:spcBef>
                        <a:spcAft>
                          <a:spcPts val="0"/>
                        </a:spcAft>
                        <a:buNone/>
                      </a:pPr>
                      <a:r>
                        <a:rPr lang="ja" sz="700">
                          <a:solidFill>
                            <a:schemeClr val="dk1"/>
                          </a:solidFill>
                        </a:rPr>
                        <a:t>企業単位での視聴履歴等の分析に活用可能</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参加管理のみ</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競合の情報は、Webサイトで公開されている情報に基づき記載しております。詳しくは、各企業様にご確認ください。</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r>
              <a:tr h="265875">
                <a:tc>
                  <a:txBody>
                    <a:bodyPr/>
                    <a:lstStyle/>
                    <a:p>
                      <a:pPr indent="0" lvl="0" marL="0" rtl="0" algn="ctr">
                        <a:lnSpc>
                          <a:spcPct val="115000"/>
                        </a:lnSpc>
                        <a:spcBef>
                          <a:spcPts val="0"/>
                        </a:spcBef>
                        <a:spcAft>
                          <a:spcPts val="0"/>
                        </a:spcAft>
                        <a:buNone/>
                      </a:pPr>
                      <a:r>
                        <a:rPr lang="ja" sz="700"/>
                        <a:t>9</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通知機能</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キャンペーン単位で、所有者への通知が可能</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提供なし</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競合の情報は、Webサイトで公開されている情報に基づき記載しております。詳しくは、各企業様にご確認ください。</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r>
              <a:tr h="265875">
                <a:tc>
                  <a:txBody>
                    <a:bodyPr/>
                    <a:lstStyle/>
                    <a:p>
                      <a:pPr indent="0" lvl="0" marL="0" rtl="0" algn="ctr">
                        <a:lnSpc>
                          <a:spcPct val="115000"/>
                        </a:lnSpc>
                        <a:spcBef>
                          <a:spcPts val="0"/>
                        </a:spcBef>
                        <a:spcAft>
                          <a:spcPts val="0"/>
                        </a:spcAft>
                        <a:buNone/>
                      </a:pPr>
                      <a:r>
                        <a:rPr lang="ja" sz="700"/>
                        <a:t>10</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AccountEngagement連携</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Account Engagement連携のフォーム利用が可能</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Account Engagement連携のフォーム利用が可能</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spcBef>
                          <a:spcPts val="0"/>
                        </a:spcBef>
                        <a:spcAft>
                          <a:spcPts val="0"/>
                        </a:spcAft>
                        <a:buNone/>
                      </a:pPr>
                      <a:r>
                        <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r>
              <a:tr h="265875">
                <a:tc>
                  <a:txBody>
                    <a:bodyPr/>
                    <a:lstStyle/>
                    <a:p>
                      <a:pPr indent="0" lvl="0" marL="0" rtl="0" algn="ctr">
                        <a:lnSpc>
                          <a:spcPct val="115000"/>
                        </a:lnSpc>
                        <a:spcBef>
                          <a:spcPts val="0"/>
                        </a:spcBef>
                        <a:spcAft>
                          <a:spcPts val="0"/>
                        </a:spcAft>
                        <a:buNone/>
                      </a:pPr>
                      <a:r>
                        <a:rPr lang="ja" sz="700"/>
                        <a:t>11</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連携先のカスタマイズ</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ご利用の環境に合わせて、設定画面より連携先のオブジェクトや項目にマッピングさせることが可能</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決められたオブジェクトのみ</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プラットフォームライセンスユーザーでも利用可能</a:t>
                      </a:r>
                      <a:endParaRPr sz="700"/>
                    </a:p>
                    <a:p>
                      <a:pPr indent="0" lvl="0" marL="0" rtl="0" algn="l">
                        <a:lnSpc>
                          <a:spcPct val="115000"/>
                        </a:lnSpc>
                        <a:spcBef>
                          <a:spcPts val="0"/>
                        </a:spcBef>
                        <a:spcAft>
                          <a:spcPts val="0"/>
                        </a:spcAft>
                        <a:buNone/>
                      </a:pPr>
                      <a:r>
                        <a:rPr lang="ja" sz="700"/>
                        <a:t>レコードタイプや固有値の設定など、柔軟な連携を実現</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r>
              <a:tr h="265875">
                <a:tc>
                  <a:txBody>
                    <a:bodyPr/>
                    <a:lstStyle/>
                    <a:p>
                      <a:pPr indent="0" lvl="0" marL="0" rtl="0" algn="ctr">
                        <a:lnSpc>
                          <a:spcPct val="115000"/>
                        </a:lnSpc>
                        <a:spcBef>
                          <a:spcPts val="0"/>
                        </a:spcBef>
                        <a:spcAft>
                          <a:spcPts val="0"/>
                        </a:spcAft>
                        <a:buNone/>
                      </a:pPr>
                      <a:r>
                        <a:rPr lang="ja" sz="700"/>
                        <a:t>12</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個別要件への対応</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導入時、Salesforce側の開発によるカスタマイズ提案が可能</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lnSpc>
                          <a:spcPct val="115000"/>
                        </a:lnSpc>
                        <a:spcBef>
                          <a:spcPts val="0"/>
                        </a:spcBef>
                        <a:spcAft>
                          <a:spcPts val="0"/>
                        </a:spcAft>
                        <a:buNone/>
                      </a:pPr>
                      <a:r>
                        <a:rPr lang="ja" sz="700"/>
                        <a:t>外部委託</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c>
                  <a:txBody>
                    <a:bodyPr/>
                    <a:lstStyle/>
                    <a:p>
                      <a:pPr indent="0" lvl="0" marL="0" rtl="0" algn="l">
                        <a:spcBef>
                          <a:spcPts val="0"/>
                        </a:spcBef>
                        <a:spcAft>
                          <a:spcPts val="0"/>
                        </a:spcAft>
                        <a:buNone/>
                      </a:pPr>
                      <a:r>
                        <a:t/>
                      </a:r>
                      <a:endParaRPr sz="700"/>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noFill/>
                  </a:tcPr>
                </a:tc>
              </a:tr>
            </a:tbl>
          </a:graphicData>
        </a:graphic>
      </p:graphicFrame>
      <p:sp>
        <p:nvSpPr>
          <p:cNvPr id="478" name="Google Shape;478;p33"/>
          <p:cNvSpPr txBox="1"/>
          <p:nvPr/>
        </p:nvSpPr>
        <p:spPr>
          <a:xfrm>
            <a:off x="6866275" y="4855550"/>
            <a:ext cx="2169000" cy="25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ja" sz="800">
                <a:solidFill>
                  <a:schemeClr val="dk2"/>
                </a:solidFill>
              </a:rPr>
              <a:t>※2025年2月当社調べ</a:t>
            </a:r>
            <a:endParaRPr sz="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4"/>
          <p:cNvSpPr/>
          <p:nvPr/>
        </p:nvSpPr>
        <p:spPr>
          <a:xfrm>
            <a:off x="0" y="1"/>
            <a:ext cx="9144000" cy="5143500"/>
          </a:xfrm>
          <a:prstGeom prst="rect">
            <a:avLst/>
          </a:prstGeom>
          <a:gradFill>
            <a:gsLst>
              <a:gs pos="0">
                <a:srgbClr val="F1C232"/>
              </a:gs>
              <a:gs pos="100000">
                <a:srgbClr val="F4632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4"/>
          <p:cNvSpPr/>
          <p:nvPr/>
        </p:nvSpPr>
        <p:spPr>
          <a:xfrm>
            <a:off x="74125" y="84961"/>
            <a:ext cx="8976300" cy="4992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ロゴ&#10;&#10;自動的に生成された説明" id="485" name="Google Shape;485;p34"/>
          <p:cNvPicPr preferRelativeResize="0"/>
          <p:nvPr/>
        </p:nvPicPr>
        <p:blipFill rotWithShape="1">
          <a:blip r:embed="rId3">
            <a:alphaModFix/>
          </a:blip>
          <a:srcRect b="0" l="0" r="0" t="0"/>
          <a:stretch/>
        </p:blipFill>
        <p:spPr>
          <a:xfrm>
            <a:off x="280221" y="235201"/>
            <a:ext cx="850629" cy="878975"/>
          </a:xfrm>
          <a:prstGeom prst="rect">
            <a:avLst/>
          </a:prstGeom>
          <a:noFill/>
          <a:ln>
            <a:noFill/>
          </a:ln>
        </p:spPr>
      </p:pic>
      <p:sp>
        <p:nvSpPr>
          <p:cNvPr id="486" name="Google Shape;486;p34"/>
          <p:cNvSpPr/>
          <p:nvPr/>
        </p:nvSpPr>
        <p:spPr>
          <a:xfrm>
            <a:off x="9050425" y="9650"/>
            <a:ext cx="93600" cy="5143500"/>
          </a:xfrm>
          <a:prstGeom prst="rect">
            <a:avLst/>
          </a:prstGeom>
          <a:gradFill>
            <a:gsLst>
              <a:gs pos="0">
                <a:srgbClr val="F1C232"/>
              </a:gs>
              <a:gs pos="100000">
                <a:srgbClr val="F4632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7" name="Google Shape;487;p34"/>
          <p:cNvPicPr preferRelativeResize="0"/>
          <p:nvPr/>
        </p:nvPicPr>
        <p:blipFill>
          <a:blip r:embed="rId4">
            <a:alphaModFix/>
          </a:blip>
          <a:stretch>
            <a:fillRect/>
          </a:stretch>
        </p:blipFill>
        <p:spPr>
          <a:xfrm>
            <a:off x="4277400" y="2283598"/>
            <a:ext cx="4556251" cy="2562899"/>
          </a:xfrm>
          <a:prstGeom prst="rect">
            <a:avLst/>
          </a:prstGeom>
          <a:noFill/>
          <a:ln>
            <a:noFill/>
          </a:ln>
        </p:spPr>
      </p:pic>
      <p:sp>
        <p:nvSpPr>
          <p:cNvPr id="488" name="Google Shape;488;p34"/>
          <p:cNvSpPr txBox="1"/>
          <p:nvPr/>
        </p:nvSpPr>
        <p:spPr>
          <a:xfrm>
            <a:off x="569500" y="1907925"/>
            <a:ext cx="5597400" cy="173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ja" sz="3000">
                <a:solidFill>
                  <a:srgbClr val="0151FF"/>
                </a:solidFill>
                <a:highlight>
                  <a:schemeClr val="lt1"/>
                </a:highlight>
              </a:rPr>
              <a:t>Salesforce連携の仕組み</a:t>
            </a:r>
            <a:endParaRPr b="1">
              <a:solidFill>
                <a:srgbClr val="2A3B4C"/>
              </a:solidFill>
              <a:highlight>
                <a:schemeClr val="lt1"/>
              </a:highlight>
            </a:endParaRPr>
          </a:p>
          <a:p>
            <a:pPr indent="0" lvl="0" marL="0" rtl="0" algn="l">
              <a:lnSpc>
                <a:spcPct val="115000"/>
              </a:lnSpc>
              <a:spcBef>
                <a:spcPts val="800"/>
              </a:spcBef>
              <a:spcAft>
                <a:spcPts val="0"/>
              </a:spcAft>
              <a:buClr>
                <a:schemeClr val="dk1"/>
              </a:buClr>
              <a:buSzPts val="1100"/>
              <a:buFont typeface="Arial"/>
              <a:buNone/>
            </a:pPr>
            <a:r>
              <a:t/>
            </a:r>
            <a:endParaRPr b="1">
              <a:solidFill>
                <a:srgbClr val="2A3B4C"/>
              </a:solidFill>
              <a:highlight>
                <a:schemeClr val="lt1"/>
              </a:highlight>
            </a:endParaRPr>
          </a:p>
          <a:p>
            <a:pPr indent="0" lvl="0" marL="0" rtl="0" algn="l">
              <a:lnSpc>
                <a:spcPct val="115000"/>
              </a:lnSpc>
              <a:spcBef>
                <a:spcPts val="800"/>
              </a:spcBef>
              <a:spcAft>
                <a:spcPts val="0"/>
              </a:spcAft>
              <a:buNone/>
            </a:pPr>
            <a:r>
              <a:rPr b="1" lang="ja">
                <a:solidFill>
                  <a:srgbClr val="2A3B4C"/>
                </a:solidFill>
                <a:highlight>
                  <a:schemeClr val="lt1"/>
                </a:highlight>
              </a:rPr>
              <a:t>AppExchange</a:t>
            </a:r>
            <a:r>
              <a:rPr b="1" lang="ja">
                <a:solidFill>
                  <a:srgbClr val="2A3B4C"/>
                </a:solidFill>
                <a:highlight>
                  <a:schemeClr val="lt1"/>
                </a:highlight>
              </a:rPr>
              <a:t>をインストールすることで</a:t>
            </a:r>
            <a:endParaRPr b="1">
              <a:solidFill>
                <a:srgbClr val="2A3B4C"/>
              </a:solidFill>
              <a:highlight>
                <a:schemeClr val="lt1"/>
              </a:highlight>
            </a:endParaRPr>
          </a:p>
          <a:p>
            <a:pPr indent="0" lvl="0" marL="0" rtl="0" algn="l">
              <a:lnSpc>
                <a:spcPct val="115000"/>
              </a:lnSpc>
              <a:spcBef>
                <a:spcPts val="800"/>
              </a:spcBef>
              <a:spcAft>
                <a:spcPts val="0"/>
              </a:spcAft>
              <a:buNone/>
            </a:pPr>
            <a:r>
              <a:rPr b="1" lang="ja">
                <a:solidFill>
                  <a:srgbClr val="2A3B4C"/>
                </a:solidFill>
                <a:highlight>
                  <a:schemeClr val="lt1"/>
                </a:highlight>
              </a:rPr>
              <a:t>すぐにご利用いただけます。</a:t>
            </a:r>
            <a:endParaRPr b="1">
              <a:solidFill>
                <a:srgbClr val="2A3B4C"/>
              </a:solidFill>
              <a:highlight>
                <a:schemeClr val="l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7"/>
          <p:cNvSpPr txBox="1"/>
          <p:nvPr/>
        </p:nvSpPr>
        <p:spPr>
          <a:xfrm>
            <a:off x="506275" y="204300"/>
            <a:ext cx="712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b="1" lang="ja" sz="1600">
                <a:solidFill>
                  <a:schemeClr val="dk1"/>
                </a:solidFill>
              </a:rPr>
              <a:t>企業紹介①：ネクプロのミッション</a:t>
            </a:r>
            <a:endParaRPr b="1" i="0" sz="1600" u="none" cap="none" strike="noStrike">
              <a:solidFill>
                <a:srgbClr val="000000"/>
              </a:solidFill>
              <a:latin typeface="Arial"/>
              <a:ea typeface="Arial"/>
              <a:cs typeface="Arial"/>
              <a:sym typeface="Arial"/>
            </a:endParaRPr>
          </a:p>
        </p:txBody>
      </p:sp>
      <p:sp>
        <p:nvSpPr>
          <p:cNvPr id="73" name="Google Shape;73;p17"/>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 name="Google Shape;74;p17"/>
          <p:cNvPicPr preferRelativeResize="0"/>
          <p:nvPr/>
        </p:nvPicPr>
        <p:blipFill>
          <a:blip r:embed="rId3">
            <a:alphaModFix/>
          </a:blip>
          <a:stretch>
            <a:fillRect/>
          </a:stretch>
        </p:blipFill>
        <p:spPr>
          <a:xfrm>
            <a:off x="310375" y="935475"/>
            <a:ext cx="3990650" cy="3730399"/>
          </a:xfrm>
          <a:prstGeom prst="rect">
            <a:avLst/>
          </a:prstGeom>
          <a:noFill/>
          <a:ln>
            <a:noFill/>
          </a:ln>
        </p:spPr>
      </p:pic>
      <p:sp>
        <p:nvSpPr>
          <p:cNvPr id="75" name="Google Shape;75;p17"/>
          <p:cNvSpPr/>
          <p:nvPr/>
        </p:nvSpPr>
        <p:spPr>
          <a:xfrm>
            <a:off x="4642650" y="2705200"/>
            <a:ext cx="772500" cy="6876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7"/>
          <p:cNvSpPr/>
          <p:nvPr/>
        </p:nvSpPr>
        <p:spPr>
          <a:xfrm>
            <a:off x="5544250" y="2705200"/>
            <a:ext cx="772500" cy="6876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7"/>
          <p:cNvSpPr/>
          <p:nvPr/>
        </p:nvSpPr>
        <p:spPr>
          <a:xfrm>
            <a:off x="6445850" y="2705212"/>
            <a:ext cx="772500" cy="6876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7"/>
          <p:cNvSpPr txBox="1"/>
          <p:nvPr/>
        </p:nvSpPr>
        <p:spPr>
          <a:xfrm>
            <a:off x="5573800" y="2879400"/>
            <a:ext cx="713400" cy="338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ja" sz="1000">
                <a:solidFill>
                  <a:schemeClr val="dk1"/>
                </a:solidFill>
              </a:rPr>
              <a:t>MA</a:t>
            </a:r>
            <a:endParaRPr b="1" sz="1000">
              <a:solidFill>
                <a:schemeClr val="dk1"/>
              </a:solidFill>
            </a:endParaRPr>
          </a:p>
        </p:txBody>
      </p:sp>
      <p:sp>
        <p:nvSpPr>
          <p:cNvPr id="79" name="Google Shape;79;p17"/>
          <p:cNvSpPr/>
          <p:nvPr/>
        </p:nvSpPr>
        <p:spPr>
          <a:xfrm>
            <a:off x="5544250" y="3602612"/>
            <a:ext cx="772500" cy="6876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7"/>
          <p:cNvSpPr/>
          <p:nvPr/>
        </p:nvSpPr>
        <p:spPr>
          <a:xfrm>
            <a:off x="4642600" y="3602612"/>
            <a:ext cx="772500" cy="6876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7"/>
          <p:cNvSpPr/>
          <p:nvPr/>
        </p:nvSpPr>
        <p:spPr>
          <a:xfrm>
            <a:off x="6445900" y="3602612"/>
            <a:ext cx="772500" cy="6876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7"/>
          <p:cNvSpPr txBox="1"/>
          <p:nvPr/>
        </p:nvSpPr>
        <p:spPr>
          <a:xfrm>
            <a:off x="6475400" y="2813100"/>
            <a:ext cx="713400" cy="492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ja" sz="1000">
                <a:solidFill>
                  <a:schemeClr val="dk1"/>
                </a:solidFill>
              </a:rPr>
              <a:t>Collaboration</a:t>
            </a:r>
            <a:endParaRPr b="1" sz="1000">
              <a:solidFill>
                <a:schemeClr val="dk1"/>
              </a:solidFill>
            </a:endParaRPr>
          </a:p>
        </p:txBody>
      </p:sp>
      <p:sp>
        <p:nvSpPr>
          <p:cNvPr id="83" name="Google Shape;83;p17"/>
          <p:cNvSpPr txBox="1"/>
          <p:nvPr/>
        </p:nvSpPr>
        <p:spPr>
          <a:xfrm>
            <a:off x="5573800" y="3777050"/>
            <a:ext cx="713400" cy="338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ja" sz="1000">
                <a:solidFill>
                  <a:schemeClr val="dk1"/>
                </a:solidFill>
              </a:rPr>
              <a:t>動画配信</a:t>
            </a:r>
            <a:endParaRPr b="1" sz="1000">
              <a:solidFill>
                <a:schemeClr val="dk1"/>
              </a:solidFill>
            </a:endParaRPr>
          </a:p>
        </p:txBody>
      </p:sp>
      <p:sp>
        <p:nvSpPr>
          <p:cNvPr id="84" name="Google Shape;84;p17"/>
          <p:cNvSpPr txBox="1"/>
          <p:nvPr/>
        </p:nvSpPr>
        <p:spPr>
          <a:xfrm>
            <a:off x="4672100" y="3777050"/>
            <a:ext cx="713400" cy="338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ja" sz="1000">
                <a:solidFill>
                  <a:schemeClr val="dk1"/>
                </a:solidFill>
              </a:rPr>
              <a:t>セミナー</a:t>
            </a:r>
            <a:endParaRPr b="1" sz="1000">
              <a:solidFill>
                <a:schemeClr val="dk1"/>
              </a:solidFill>
            </a:endParaRPr>
          </a:p>
        </p:txBody>
      </p:sp>
      <p:sp>
        <p:nvSpPr>
          <p:cNvPr id="85" name="Google Shape;85;p17"/>
          <p:cNvSpPr txBox="1"/>
          <p:nvPr/>
        </p:nvSpPr>
        <p:spPr>
          <a:xfrm>
            <a:off x="6475400" y="3777050"/>
            <a:ext cx="713400" cy="338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ja" sz="1000">
                <a:solidFill>
                  <a:schemeClr val="dk1"/>
                </a:solidFill>
              </a:rPr>
              <a:t>イベント</a:t>
            </a:r>
            <a:endParaRPr b="1" sz="1000">
              <a:solidFill>
                <a:schemeClr val="dk1"/>
              </a:solidFill>
            </a:endParaRPr>
          </a:p>
        </p:txBody>
      </p:sp>
      <p:pic>
        <p:nvPicPr>
          <p:cNvPr id="86" name="Google Shape;86;p17"/>
          <p:cNvPicPr preferRelativeResize="0"/>
          <p:nvPr/>
        </p:nvPicPr>
        <p:blipFill rotWithShape="1">
          <a:blip r:embed="rId4">
            <a:alphaModFix/>
          </a:blip>
          <a:srcRect b="0" l="0" r="0" t="0"/>
          <a:stretch/>
        </p:blipFill>
        <p:spPr>
          <a:xfrm>
            <a:off x="8278390" y="3688113"/>
            <a:ext cx="563051" cy="513002"/>
          </a:xfrm>
          <a:prstGeom prst="rect">
            <a:avLst/>
          </a:prstGeom>
          <a:noFill/>
          <a:ln>
            <a:noFill/>
          </a:ln>
        </p:spPr>
      </p:pic>
      <p:sp>
        <p:nvSpPr>
          <p:cNvPr id="87" name="Google Shape;87;p17"/>
          <p:cNvSpPr txBox="1"/>
          <p:nvPr/>
        </p:nvSpPr>
        <p:spPr>
          <a:xfrm>
            <a:off x="7609325" y="2712000"/>
            <a:ext cx="1330200" cy="74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ja" sz="1200">
                <a:solidFill>
                  <a:schemeClr val="dk1"/>
                </a:solidFill>
              </a:rPr>
              <a:t>Salesforce</a:t>
            </a:r>
            <a:endParaRPr sz="400">
              <a:solidFill>
                <a:schemeClr val="dk1"/>
              </a:solidFill>
            </a:endParaRPr>
          </a:p>
          <a:p>
            <a:pPr indent="0" lvl="0" marL="0" rtl="0" algn="ctr">
              <a:lnSpc>
                <a:spcPct val="115000"/>
              </a:lnSpc>
              <a:spcBef>
                <a:spcPts val="0"/>
              </a:spcBef>
              <a:spcAft>
                <a:spcPts val="0"/>
              </a:spcAft>
              <a:buNone/>
            </a:pPr>
            <a:r>
              <a:rPr lang="ja" sz="900">
                <a:solidFill>
                  <a:schemeClr val="dk1"/>
                </a:solidFill>
              </a:rPr>
              <a:t>Account Engagement</a:t>
            </a:r>
            <a:endParaRPr sz="900">
              <a:solidFill>
                <a:schemeClr val="dk1"/>
              </a:solidFill>
            </a:endParaRPr>
          </a:p>
          <a:p>
            <a:pPr indent="0" lvl="0" marL="0" rtl="0" algn="ctr">
              <a:lnSpc>
                <a:spcPct val="115000"/>
              </a:lnSpc>
              <a:spcBef>
                <a:spcPts val="0"/>
              </a:spcBef>
              <a:spcAft>
                <a:spcPts val="0"/>
              </a:spcAft>
              <a:buNone/>
            </a:pPr>
            <a:r>
              <a:rPr lang="ja" sz="1200">
                <a:solidFill>
                  <a:schemeClr val="dk1"/>
                </a:solidFill>
              </a:rPr>
              <a:t>Slack</a:t>
            </a:r>
            <a:endParaRPr sz="1200">
              <a:solidFill>
                <a:schemeClr val="dk1"/>
              </a:solidFill>
            </a:endParaRPr>
          </a:p>
        </p:txBody>
      </p:sp>
      <p:sp>
        <p:nvSpPr>
          <p:cNvPr id="88" name="Google Shape;88;p17"/>
          <p:cNvSpPr/>
          <p:nvPr/>
        </p:nvSpPr>
        <p:spPr>
          <a:xfrm rot="5400000">
            <a:off x="7367706" y="3000450"/>
            <a:ext cx="136500" cy="117900"/>
          </a:xfrm>
          <a:prstGeom prst="triangle">
            <a:avLst>
              <a:gd fmla="val 50000" name="adj"/>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ロゴ&#10;&#10;自動的に生成された説明" id="89" name="Google Shape;89;p17"/>
          <p:cNvPicPr preferRelativeResize="0"/>
          <p:nvPr/>
        </p:nvPicPr>
        <p:blipFill rotWithShape="1">
          <a:blip r:embed="rId5">
            <a:alphaModFix/>
          </a:blip>
          <a:srcRect b="0" l="0" r="0" t="0"/>
          <a:stretch/>
        </p:blipFill>
        <p:spPr>
          <a:xfrm>
            <a:off x="7707408" y="3688105"/>
            <a:ext cx="499938" cy="516600"/>
          </a:xfrm>
          <a:prstGeom prst="rect">
            <a:avLst/>
          </a:prstGeom>
          <a:noFill/>
          <a:ln>
            <a:noFill/>
          </a:ln>
        </p:spPr>
      </p:pic>
      <p:sp>
        <p:nvSpPr>
          <p:cNvPr id="90" name="Google Shape;90;p17"/>
          <p:cNvSpPr txBox="1"/>
          <p:nvPr/>
        </p:nvSpPr>
        <p:spPr>
          <a:xfrm>
            <a:off x="4672100" y="2870463"/>
            <a:ext cx="7134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ja" sz="1000">
                <a:solidFill>
                  <a:schemeClr val="dk1"/>
                </a:solidFill>
              </a:rPr>
              <a:t>CRM</a:t>
            </a:r>
            <a:endParaRPr b="1" sz="1000">
              <a:solidFill>
                <a:schemeClr val="dk1"/>
              </a:solidFill>
            </a:endParaRPr>
          </a:p>
        </p:txBody>
      </p:sp>
      <p:cxnSp>
        <p:nvCxnSpPr>
          <p:cNvPr id="91" name="Google Shape;91;p17"/>
          <p:cNvCxnSpPr/>
          <p:nvPr/>
        </p:nvCxnSpPr>
        <p:spPr>
          <a:xfrm>
            <a:off x="4572000" y="3503900"/>
            <a:ext cx="2763900" cy="0"/>
          </a:xfrm>
          <a:prstGeom prst="straightConnector1">
            <a:avLst/>
          </a:prstGeom>
          <a:noFill/>
          <a:ln cap="flat" cmpd="sng" w="9525">
            <a:solidFill>
              <a:srgbClr val="CCCCCC"/>
            </a:solidFill>
            <a:prstDash val="solid"/>
            <a:round/>
            <a:headEnd len="med" w="med" type="none"/>
            <a:tailEnd len="med" w="med" type="none"/>
          </a:ln>
        </p:spPr>
      </p:cxnSp>
      <p:sp>
        <p:nvSpPr>
          <p:cNvPr id="92" name="Google Shape;92;p17"/>
          <p:cNvSpPr/>
          <p:nvPr/>
        </p:nvSpPr>
        <p:spPr>
          <a:xfrm rot="5400000">
            <a:off x="7367706" y="3887450"/>
            <a:ext cx="136500" cy="117900"/>
          </a:xfrm>
          <a:prstGeom prst="triangle">
            <a:avLst>
              <a:gd fmla="val 50000" name="adj"/>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7"/>
          <p:cNvSpPr txBox="1"/>
          <p:nvPr/>
        </p:nvSpPr>
        <p:spPr>
          <a:xfrm>
            <a:off x="4848000" y="1286775"/>
            <a:ext cx="3658500" cy="1015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700"/>
              <a:buFont typeface="Arial"/>
              <a:buNone/>
            </a:pPr>
            <a:r>
              <a:rPr b="1" lang="ja" sz="1600">
                <a:solidFill>
                  <a:schemeClr val="dk1"/>
                </a:solidFill>
              </a:rPr>
              <a:t>動画配信・ウェビナー配信を通じて</a:t>
            </a:r>
            <a:endParaRPr b="1" sz="1600">
              <a:solidFill>
                <a:schemeClr val="dk1"/>
              </a:solidFill>
            </a:endParaRPr>
          </a:p>
          <a:p>
            <a:pPr indent="0" lvl="0" marL="0" rtl="0" algn="ctr">
              <a:lnSpc>
                <a:spcPct val="150000"/>
              </a:lnSpc>
              <a:spcBef>
                <a:spcPts val="0"/>
              </a:spcBef>
              <a:spcAft>
                <a:spcPts val="0"/>
              </a:spcAft>
              <a:buClr>
                <a:schemeClr val="dk1"/>
              </a:buClr>
              <a:buSzPts val="1700"/>
              <a:buFont typeface="Arial"/>
              <a:buNone/>
            </a:pPr>
            <a:r>
              <a:rPr b="1" lang="ja" sz="3000">
                <a:solidFill>
                  <a:schemeClr val="dk1"/>
                </a:solidFill>
              </a:rPr>
              <a:t>価値を届ける</a:t>
            </a:r>
            <a:endParaRPr b="1" sz="3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5"/>
          <p:cNvSpPr/>
          <p:nvPr/>
        </p:nvSpPr>
        <p:spPr>
          <a:xfrm>
            <a:off x="1779814" y="975713"/>
            <a:ext cx="1779000" cy="390000"/>
          </a:xfrm>
          <a:prstGeom prst="chevron">
            <a:avLst>
              <a:gd fmla="val 50000" name="adj"/>
            </a:avLst>
          </a:prstGeom>
          <a:solidFill>
            <a:srgbClr val="FFF2CC"/>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1000" u="none" cap="none" strike="noStrike">
              <a:solidFill>
                <a:srgbClr val="000000"/>
              </a:solidFill>
              <a:latin typeface="Arial"/>
              <a:ea typeface="Arial"/>
              <a:cs typeface="Arial"/>
              <a:sym typeface="Arial"/>
            </a:endParaRPr>
          </a:p>
        </p:txBody>
      </p:sp>
      <p:sp>
        <p:nvSpPr>
          <p:cNvPr id="494" name="Google Shape;494;p35"/>
          <p:cNvSpPr/>
          <p:nvPr/>
        </p:nvSpPr>
        <p:spPr>
          <a:xfrm>
            <a:off x="5344747" y="975713"/>
            <a:ext cx="1779000" cy="390000"/>
          </a:xfrm>
          <a:prstGeom prst="chevron">
            <a:avLst>
              <a:gd fmla="val 50000" name="adj"/>
            </a:avLst>
          </a:prstGeom>
          <a:solidFill>
            <a:srgbClr val="FFD966"/>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1000" u="none" cap="none" strike="noStrike">
              <a:solidFill>
                <a:srgbClr val="000000"/>
              </a:solidFill>
              <a:latin typeface="MS PGothic"/>
              <a:ea typeface="MS PGothic"/>
              <a:cs typeface="MS PGothic"/>
              <a:sym typeface="MS PGothic"/>
            </a:endParaRPr>
          </a:p>
        </p:txBody>
      </p:sp>
      <p:sp>
        <p:nvSpPr>
          <p:cNvPr id="495" name="Google Shape;495;p35"/>
          <p:cNvSpPr/>
          <p:nvPr/>
        </p:nvSpPr>
        <p:spPr>
          <a:xfrm>
            <a:off x="7091368" y="975713"/>
            <a:ext cx="1779000" cy="390000"/>
          </a:xfrm>
          <a:prstGeom prst="chevron">
            <a:avLst>
              <a:gd fmla="val 50000" name="adj"/>
            </a:avLst>
          </a:prstGeom>
          <a:solidFill>
            <a:srgbClr val="F1C232"/>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1000" u="none" cap="none" strike="noStrike">
              <a:solidFill>
                <a:srgbClr val="000000"/>
              </a:solidFill>
              <a:latin typeface="Arial"/>
              <a:ea typeface="Arial"/>
              <a:cs typeface="Arial"/>
              <a:sym typeface="Arial"/>
            </a:endParaRPr>
          </a:p>
        </p:txBody>
      </p:sp>
      <p:cxnSp>
        <p:nvCxnSpPr>
          <p:cNvPr id="496" name="Google Shape;496;p35"/>
          <p:cNvCxnSpPr/>
          <p:nvPr/>
        </p:nvCxnSpPr>
        <p:spPr>
          <a:xfrm>
            <a:off x="1441679" y="3190513"/>
            <a:ext cx="7563300" cy="0"/>
          </a:xfrm>
          <a:prstGeom prst="straightConnector1">
            <a:avLst/>
          </a:prstGeom>
          <a:noFill/>
          <a:ln cap="flat" cmpd="sng" w="19050">
            <a:solidFill>
              <a:srgbClr val="000000"/>
            </a:solidFill>
            <a:prstDash val="solid"/>
            <a:round/>
            <a:headEnd len="sm" w="sm" type="none"/>
            <a:tailEnd len="med" w="med" type="triangle"/>
          </a:ln>
        </p:spPr>
      </p:cxnSp>
      <p:pic>
        <p:nvPicPr>
          <p:cNvPr id="497" name="Google Shape;497;p35"/>
          <p:cNvPicPr preferRelativeResize="0"/>
          <p:nvPr/>
        </p:nvPicPr>
        <p:blipFill rotWithShape="1">
          <a:blip r:embed="rId3">
            <a:alphaModFix/>
          </a:blip>
          <a:srcRect b="0" l="0" r="0" t="0"/>
          <a:stretch/>
        </p:blipFill>
        <p:spPr>
          <a:xfrm>
            <a:off x="155589" y="1509643"/>
            <a:ext cx="626017" cy="521987"/>
          </a:xfrm>
          <a:prstGeom prst="rect">
            <a:avLst/>
          </a:prstGeom>
          <a:noFill/>
          <a:ln>
            <a:noFill/>
          </a:ln>
        </p:spPr>
      </p:pic>
      <p:pic>
        <p:nvPicPr>
          <p:cNvPr id="498" name="Google Shape;498;p35"/>
          <p:cNvPicPr preferRelativeResize="0"/>
          <p:nvPr/>
        </p:nvPicPr>
        <p:blipFill rotWithShape="1">
          <a:blip r:embed="rId4">
            <a:alphaModFix/>
          </a:blip>
          <a:srcRect b="0" l="0" r="0" t="0"/>
          <a:stretch/>
        </p:blipFill>
        <p:spPr>
          <a:xfrm>
            <a:off x="708936" y="1517616"/>
            <a:ext cx="606892" cy="506033"/>
          </a:xfrm>
          <a:prstGeom prst="rect">
            <a:avLst/>
          </a:prstGeom>
          <a:noFill/>
          <a:ln>
            <a:noFill/>
          </a:ln>
        </p:spPr>
      </p:pic>
      <p:sp>
        <p:nvSpPr>
          <p:cNvPr id="499" name="Google Shape;499;p35"/>
          <p:cNvSpPr/>
          <p:nvPr/>
        </p:nvSpPr>
        <p:spPr>
          <a:xfrm>
            <a:off x="246873" y="4414842"/>
            <a:ext cx="1010400" cy="390000"/>
          </a:xfrm>
          <a:prstGeom prst="roundRect">
            <a:avLst>
              <a:gd fmla="val 16667" name="adj"/>
            </a:avLst>
          </a:prstGeom>
          <a:solidFill>
            <a:srgbClr val="0176D3"/>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000"/>
              <a:buFont typeface="Arial"/>
              <a:buNone/>
            </a:pPr>
            <a:r>
              <a:rPr b="0" i="0" lang="ja" sz="1000" u="none" cap="none" strike="noStrike">
                <a:solidFill>
                  <a:srgbClr val="FFFFFF"/>
                </a:solidFill>
                <a:latin typeface="Arial"/>
                <a:ea typeface="Arial"/>
                <a:cs typeface="Arial"/>
                <a:sym typeface="Arial"/>
              </a:rPr>
              <a:t>Salesforce</a:t>
            </a:r>
            <a:endParaRPr b="0" i="0" sz="1000" u="none" cap="none" strike="noStrike">
              <a:solidFill>
                <a:srgbClr val="FFFFFF"/>
              </a:solidFill>
              <a:latin typeface="Arial"/>
              <a:ea typeface="Arial"/>
              <a:cs typeface="Arial"/>
              <a:sym typeface="Arial"/>
            </a:endParaRPr>
          </a:p>
        </p:txBody>
      </p:sp>
      <p:sp>
        <p:nvSpPr>
          <p:cNvPr id="500" name="Google Shape;500;p35"/>
          <p:cNvSpPr txBox="1"/>
          <p:nvPr/>
        </p:nvSpPr>
        <p:spPr>
          <a:xfrm>
            <a:off x="1858553" y="1040429"/>
            <a:ext cx="1671600" cy="260400"/>
          </a:xfrm>
          <a:prstGeom prst="rect">
            <a:avLst/>
          </a:prstGeom>
          <a:no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100"/>
              <a:buFont typeface="Arial"/>
              <a:buNone/>
            </a:pPr>
            <a:r>
              <a:rPr b="1" i="0" lang="ja" sz="1100" u="none" cap="none" strike="noStrike">
                <a:solidFill>
                  <a:srgbClr val="000000"/>
                </a:solidFill>
                <a:latin typeface="Arial"/>
                <a:ea typeface="Arial"/>
                <a:cs typeface="Arial"/>
                <a:sym typeface="Arial"/>
              </a:rPr>
              <a:t>ウェビナー作成時</a:t>
            </a:r>
            <a:endParaRPr b="1" i="0" sz="1100" u="none" cap="none" strike="noStrike">
              <a:solidFill>
                <a:srgbClr val="000000"/>
              </a:solidFill>
              <a:latin typeface="Arial"/>
              <a:ea typeface="Arial"/>
              <a:cs typeface="Arial"/>
              <a:sym typeface="Arial"/>
            </a:endParaRPr>
          </a:p>
        </p:txBody>
      </p:sp>
      <p:sp>
        <p:nvSpPr>
          <p:cNvPr id="501" name="Google Shape;501;p35"/>
          <p:cNvSpPr txBox="1"/>
          <p:nvPr/>
        </p:nvSpPr>
        <p:spPr>
          <a:xfrm>
            <a:off x="5406936" y="1040429"/>
            <a:ext cx="1728900" cy="260400"/>
          </a:xfrm>
          <a:prstGeom prst="rect">
            <a:avLst/>
          </a:prstGeom>
          <a:no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100"/>
              <a:buFont typeface="Arial"/>
              <a:buNone/>
            </a:pPr>
            <a:r>
              <a:rPr b="1" i="0" lang="ja" sz="1100" u="none" cap="none" strike="noStrike">
                <a:solidFill>
                  <a:srgbClr val="000000"/>
                </a:solidFill>
                <a:latin typeface="Arial"/>
                <a:ea typeface="Arial"/>
                <a:cs typeface="Arial"/>
                <a:sym typeface="Arial"/>
              </a:rPr>
              <a:t>ウェビナー視聴時</a:t>
            </a:r>
            <a:endParaRPr b="1" i="0" sz="1100" u="none" cap="none" strike="noStrike">
              <a:solidFill>
                <a:srgbClr val="000000"/>
              </a:solidFill>
              <a:latin typeface="Arial"/>
              <a:ea typeface="Arial"/>
              <a:cs typeface="Arial"/>
              <a:sym typeface="Arial"/>
            </a:endParaRPr>
          </a:p>
        </p:txBody>
      </p:sp>
      <p:sp>
        <p:nvSpPr>
          <p:cNvPr id="502" name="Google Shape;502;p35"/>
          <p:cNvSpPr txBox="1"/>
          <p:nvPr/>
        </p:nvSpPr>
        <p:spPr>
          <a:xfrm>
            <a:off x="7149979" y="1040429"/>
            <a:ext cx="1728900" cy="260400"/>
          </a:xfrm>
          <a:prstGeom prst="rect">
            <a:avLst/>
          </a:prstGeom>
          <a:no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100"/>
              <a:buFont typeface="Arial"/>
              <a:buNone/>
            </a:pPr>
            <a:r>
              <a:rPr b="1" i="0" lang="ja" sz="1100" u="none" cap="none" strike="noStrike">
                <a:solidFill>
                  <a:srgbClr val="000000"/>
                </a:solidFill>
                <a:latin typeface="Arial"/>
                <a:ea typeface="Arial"/>
                <a:cs typeface="Arial"/>
                <a:sym typeface="Arial"/>
              </a:rPr>
              <a:t>アンケート回答時</a:t>
            </a:r>
            <a:endParaRPr b="1" i="0" sz="1100" u="none" cap="none" strike="noStrike">
              <a:solidFill>
                <a:srgbClr val="000000"/>
              </a:solidFill>
              <a:latin typeface="Arial"/>
              <a:ea typeface="Arial"/>
              <a:cs typeface="Arial"/>
              <a:sym typeface="Arial"/>
            </a:endParaRPr>
          </a:p>
        </p:txBody>
      </p:sp>
      <p:pic>
        <p:nvPicPr>
          <p:cNvPr id="503" name="Google Shape;503;p35"/>
          <p:cNvPicPr preferRelativeResize="0"/>
          <p:nvPr/>
        </p:nvPicPr>
        <p:blipFill rotWithShape="1">
          <a:blip r:embed="rId5">
            <a:alphaModFix/>
          </a:blip>
          <a:srcRect b="0" l="0" r="0" t="0"/>
          <a:stretch/>
        </p:blipFill>
        <p:spPr>
          <a:xfrm>
            <a:off x="197126" y="3041524"/>
            <a:ext cx="1109683" cy="260252"/>
          </a:xfrm>
          <a:prstGeom prst="rect">
            <a:avLst/>
          </a:prstGeom>
          <a:noFill/>
          <a:ln>
            <a:noFill/>
          </a:ln>
        </p:spPr>
      </p:pic>
      <p:pic>
        <p:nvPicPr>
          <p:cNvPr id="504" name="Google Shape;504;p35"/>
          <p:cNvPicPr preferRelativeResize="0"/>
          <p:nvPr/>
        </p:nvPicPr>
        <p:blipFill rotWithShape="1">
          <a:blip r:embed="rId6">
            <a:alphaModFix/>
          </a:blip>
          <a:srcRect b="0" l="0" r="0" t="0"/>
          <a:stretch/>
        </p:blipFill>
        <p:spPr>
          <a:xfrm>
            <a:off x="5874719" y="1494918"/>
            <a:ext cx="719159" cy="609083"/>
          </a:xfrm>
          <a:prstGeom prst="rect">
            <a:avLst/>
          </a:prstGeom>
          <a:noFill/>
          <a:ln>
            <a:noFill/>
          </a:ln>
        </p:spPr>
      </p:pic>
      <p:pic>
        <p:nvPicPr>
          <p:cNvPr id="505" name="Google Shape;505;p35"/>
          <p:cNvPicPr preferRelativeResize="0"/>
          <p:nvPr/>
        </p:nvPicPr>
        <p:blipFill rotWithShape="1">
          <a:blip r:embed="rId6">
            <a:alphaModFix/>
          </a:blip>
          <a:srcRect b="0" l="0" r="0" t="0"/>
          <a:stretch/>
        </p:blipFill>
        <p:spPr>
          <a:xfrm>
            <a:off x="7621330" y="1494918"/>
            <a:ext cx="719159" cy="609083"/>
          </a:xfrm>
          <a:prstGeom prst="rect">
            <a:avLst/>
          </a:prstGeom>
          <a:noFill/>
          <a:ln>
            <a:noFill/>
          </a:ln>
        </p:spPr>
      </p:pic>
      <p:sp>
        <p:nvSpPr>
          <p:cNvPr id="506" name="Google Shape;506;p35"/>
          <p:cNvSpPr txBox="1"/>
          <p:nvPr/>
        </p:nvSpPr>
        <p:spPr>
          <a:xfrm>
            <a:off x="1780231" y="4130716"/>
            <a:ext cx="1556700" cy="226800"/>
          </a:xfrm>
          <a:prstGeom prst="rect">
            <a:avLst/>
          </a:prstGeom>
          <a:solidFill>
            <a:srgbClr val="FFFFFF"/>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rPr b="0" i="0" lang="ja" sz="1100" u="none" cap="none" strike="noStrike">
                <a:solidFill>
                  <a:srgbClr val="000000"/>
                </a:solidFill>
                <a:latin typeface="Arial"/>
                <a:ea typeface="Arial"/>
                <a:cs typeface="Arial"/>
                <a:sym typeface="Arial"/>
              </a:rPr>
              <a:t>キャンペーンを作成</a:t>
            </a:r>
            <a:endParaRPr b="0" i="0" sz="1100" u="none" cap="none" strike="noStrike">
              <a:solidFill>
                <a:srgbClr val="000000"/>
              </a:solidFill>
              <a:latin typeface="Arial"/>
              <a:ea typeface="Arial"/>
              <a:cs typeface="Arial"/>
              <a:sym typeface="Arial"/>
            </a:endParaRPr>
          </a:p>
        </p:txBody>
      </p:sp>
      <p:cxnSp>
        <p:nvCxnSpPr>
          <p:cNvPr id="507" name="Google Shape;507;p35"/>
          <p:cNvCxnSpPr/>
          <p:nvPr/>
        </p:nvCxnSpPr>
        <p:spPr>
          <a:xfrm>
            <a:off x="2559599" y="3293542"/>
            <a:ext cx="5100" cy="491700"/>
          </a:xfrm>
          <a:prstGeom prst="straightConnector1">
            <a:avLst/>
          </a:prstGeom>
          <a:noFill/>
          <a:ln cap="flat" cmpd="sng" w="19050">
            <a:solidFill>
              <a:srgbClr val="000000"/>
            </a:solidFill>
            <a:prstDash val="dash"/>
            <a:round/>
            <a:headEnd len="sm" w="sm" type="none"/>
            <a:tailEnd len="med" w="med" type="triangle"/>
          </a:ln>
        </p:spPr>
      </p:cxnSp>
      <p:cxnSp>
        <p:nvCxnSpPr>
          <p:cNvPr id="508" name="Google Shape;508;p35"/>
          <p:cNvCxnSpPr/>
          <p:nvPr/>
        </p:nvCxnSpPr>
        <p:spPr>
          <a:xfrm>
            <a:off x="6231686" y="2202458"/>
            <a:ext cx="5100" cy="323400"/>
          </a:xfrm>
          <a:prstGeom prst="straightConnector1">
            <a:avLst/>
          </a:prstGeom>
          <a:noFill/>
          <a:ln cap="flat" cmpd="sng" w="19050">
            <a:solidFill>
              <a:srgbClr val="000000"/>
            </a:solidFill>
            <a:prstDash val="dash"/>
            <a:round/>
            <a:headEnd len="sm" w="sm" type="none"/>
            <a:tailEnd len="med" w="med" type="triangle"/>
          </a:ln>
        </p:spPr>
      </p:cxnSp>
      <p:sp>
        <p:nvSpPr>
          <p:cNvPr id="509" name="Google Shape;509;p35"/>
          <p:cNvSpPr txBox="1"/>
          <p:nvPr/>
        </p:nvSpPr>
        <p:spPr>
          <a:xfrm>
            <a:off x="5454757" y="4049204"/>
            <a:ext cx="1728900" cy="390000"/>
          </a:xfrm>
          <a:prstGeom prst="rect">
            <a:avLst/>
          </a:prstGeom>
          <a:solidFill>
            <a:srgbClr val="FFFFFF"/>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rPr b="0" i="0" lang="ja" sz="1100" u="none" cap="none" strike="noStrike">
                <a:solidFill>
                  <a:srgbClr val="000000"/>
                </a:solidFill>
                <a:latin typeface="Arial"/>
                <a:ea typeface="Arial"/>
                <a:cs typeface="Arial"/>
                <a:sym typeface="Arial"/>
              </a:rPr>
              <a:t>キャンペーンメンバーの状況を更新</a:t>
            </a:r>
            <a:endParaRPr b="0" i="0" sz="1100" u="none" cap="none" strike="noStrike">
              <a:solidFill>
                <a:srgbClr val="000000"/>
              </a:solidFill>
              <a:latin typeface="Arial"/>
              <a:ea typeface="Arial"/>
              <a:cs typeface="Arial"/>
              <a:sym typeface="Arial"/>
            </a:endParaRPr>
          </a:p>
        </p:txBody>
      </p:sp>
      <p:cxnSp>
        <p:nvCxnSpPr>
          <p:cNvPr id="510" name="Google Shape;510;p35"/>
          <p:cNvCxnSpPr/>
          <p:nvPr/>
        </p:nvCxnSpPr>
        <p:spPr>
          <a:xfrm>
            <a:off x="6231676" y="3293542"/>
            <a:ext cx="5100" cy="491700"/>
          </a:xfrm>
          <a:prstGeom prst="straightConnector1">
            <a:avLst/>
          </a:prstGeom>
          <a:noFill/>
          <a:ln cap="flat" cmpd="sng" w="19050">
            <a:solidFill>
              <a:srgbClr val="000000"/>
            </a:solidFill>
            <a:prstDash val="dash"/>
            <a:round/>
            <a:headEnd len="sm" w="sm" type="none"/>
            <a:tailEnd len="med" w="med" type="triangle"/>
          </a:ln>
        </p:spPr>
      </p:cxnSp>
      <p:cxnSp>
        <p:nvCxnSpPr>
          <p:cNvPr id="511" name="Google Shape;511;p35"/>
          <p:cNvCxnSpPr/>
          <p:nvPr/>
        </p:nvCxnSpPr>
        <p:spPr>
          <a:xfrm>
            <a:off x="7978303" y="2257800"/>
            <a:ext cx="5100" cy="323400"/>
          </a:xfrm>
          <a:prstGeom prst="straightConnector1">
            <a:avLst/>
          </a:prstGeom>
          <a:noFill/>
          <a:ln cap="flat" cmpd="sng" w="19050">
            <a:solidFill>
              <a:srgbClr val="000000"/>
            </a:solidFill>
            <a:prstDash val="dash"/>
            <a:round/>
            <a:headEnd len="sm" w="sm" type="none"/>
            <a:tailEnd len="med" w="med" type="triangle"/>
          </a:ln>
        </p:spPr>
      </p:cxnSp>
      <p:sp>
        <p:nvSpPr>
          <p:cNvPr id="512" name="Google Shape;512;p35"/>
          <p:cNvSpPr txBox="1"/>
          <p:nvPr/>
        </p:nvSpPr>
        <p:spPr>
          <a:xfrm>
            <a:off x="7146472" y="3991114"/>
            <a:ext cx="1901100" cy="506100"/>
          </a:xfrm>
          <a:prstGeom prst="rect">
            <a:avLst/>
          </a:prstGeom>
          <a:solidFill>
            <a:srgbClr val="FFFFFF"/>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rPr b="0" i="0" lang="ja" sz="1100" u="none" cap="none" strike="noStrike">
                <a:solidFill>
                  <a:srgbClr val="000000"/>
                </a:solidFill>
                <a:latin typeface="Arial"/>
                <a:ea typeface="Arial"/>
                <a:cs typeface="Arial"/>
                <a:sym typeface="Arial"/>
              </a:rPr>
              <a:t>Nexpro_アンケート回答</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ja" sz="1100" u="none" cap="none" strike="noStrike">
                <a:solidFill>
                  <a:srgbClr val="000000"/>
                </a:solidFill>
                <a:latin typeface="Arial"/>
                <a:ea typeface="Arial"/>
                <a:cs typeface="Arial"/>
                <a:sym typeface="Arial"/>
              </a:rPr>
              <a:t>※カスタムオブジェクト</a:t>
            </a:r>
            <a:endParaRPr b="0" i="0" sz="1100" u="none" cap="none" strike="noStrike">
              <a:solidFill>
                <a:srgbClr val="000000"/>
              </a:solidFill>
              <a:latin typeface="Arial"/>
              <a:ea typeface="Arial"/>
              <a:cs typeface="Arial"/>
              <a:sym typeface="Arial"/>
            </a:endParaRPr>
          </a:p>
        </p:txBody>
      </p:sp>
      <p:cxnSp>
        <p:nvCxnSpPr>
          <p:cNvPr id="513" name="Google Shape;513;p35"/>
          <p:cNvCxnSpPr/>
          <p:nvPr/>
        </p:nvCxnSpPr>
        <p:spPr>
          <a:xfrm>
            <a:off x="7978293" y="3293542"/>
            <a:ext cx="5100" cy="491700"/>
          </a:xfrm>
          <a:prstGeom prst="straightConnector1">
            <a:avLst/>
          </a:prstGeom>
          <a:noFill/>
          <a:ln cap="flat" cmpd="sng" w="19050">
            <a:solidFill>
              <a:srgbClr val="000000"/>
            </a:solidFill>
            <a:prstDash val="dash"/>
            <a:round/>
            <a:headEnd len="sm" w="sm" type="none"/>
            <a:tailEnd len="med" w="med" type="triangle"/>
          </a:ln>
        </p:spPr>
      </p:cxnSp>
      <p:sp>
        <p:nvSpPr>
          <p:cNvPr id="514" name="Google Shape;514;p35"/>
          <p:cNvSpPr txBox="1"/>
          <p:nvPr/>
        </p:nvSpPr>
        <p:spPr>
          <a:xfrm>
            <a:off x="138242" y="2027792"/>
            <a:ext cx="1227300" cy="226800"/>
          </a:xfrm>
          <a:prstGeom prst="rect">
            <a:avLst/>
          </a:prstGeom>
          <a:solidFill>
            <a:srgbClr val="FFFFFF"/>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800"/>
              <a:buFont typeface="Arial"/>
              <a:buNone/>
            </a:pPr>
            <a:r>
              <a:rPr b="0" i="0" lang="ja" sz="900" u="none" cap="none" strike="noStrike">
                <a:solidFill>
                  <a:srgbClr val="000000"/>
                </a:solidFill>
                <a:latin typeface="Arial"/>
                <a:ea typeface="Arial"/>
                <a:cs typeface="Arial"/>
                <a:sym typeface="Arial"/>
              </a:rPr>
              <a:t>お客様</a:t>
            </a:r>
            <a:endParaRPr b="0" i="0" sz="900" u="none" cap="none" strike="noStrike">
              <a:solidFill>
                <a:srgbClr val="000000"/>
              </a:solidFill>
              <a:latin typeface="Arial"/>
              <a:ea typeface="Arial"/>
              <a:cs typeface="Arial"/>
              <a:sym typeface="Arial"/>
            </a:endParaRPr>
          </a:p>
        </p:txBody>
      </p:sp>
      <p:sp>
        <p:nvSpPr>
          <p:cNvPr id="515" name="Google Shape;515;p35"/>
          <p:cNvSpPr/>
          <p:nvPr/>
        </p:nvSpPr>
        <p:spPr>
          <a:xfrm>
            <a:off x="3597152" y="975713"/>
            <a:ext cx="1779000" cy="390000"/>
          </a:xfrm>
          <a:prstGeom prst="homePlate">
            <a:avLst>
              <a:gd fmla="val 50000" name="adj"/>
            </a:avLst>
          </a:prstGeom>
          <a:solidFill>
            <a:srgbClr val="FFE59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1000" u="none" cap="none" strike="noStrike">
              <a:solidFill>
                <a:srgbClr val="000000"/>
              </a:solidFill>
              <a:latin typeface="Arial"/>
              <a:ea typeface="Arial"/>
              <a:cs typeface="Arial"/>
              <a:sym typeface="Arial"/>
            </a:endParaRPr>
          </a:p>
        </p:txBody>
      </p:sp>
      <p:cxnSp>
        <p:nvCxnSpPr>
          <p:cNvPr id="516" name="Google Shape;516;p35"/>
          <p:cNvCxnSpPr/>
          <p:nvPr/>
        </p:nvCxnSpPr>
        <p:spPr>
          <a:xfrm>
            <a:off x="4347270" y="2209649"/>
            <a:ext cx="5100" cy="323400"/>
          </a:xfrm>
          <a:prstGeom prst="straightConnector1">
            <a:avLst/>
          </a:prstGeom>
          <a:noFill/>
          <a:ln cap="flat" cmpd="sng" w="19050">
            <a:solidFill>
              <a:srgbClr val="000000"/>
            </a:solidFill>
            <a:prstDash val="dash"/>
            <a:round/>
            <a:headEnd len="sm" w="sm" type="none"/>
            <a:tailEnd len="med" w="med" type="triangle"/>
          </a:ln>
        </p:spPr>
      </p:cxnSp>
      <p:sp>
        <p:nvSpPr>
          <p:cNvPr id="517" name="Google Shape;517;p35"/>
          <p:cNvSpPr txBox="1"/>
          <p:nvPr/>
        </p:nvSpPr>
        <p:spPr>
          <a:xfrm>
            <a:off x="3736409" y="1040423"/>
            <a:ext cx="1274400" cy="260400"/>
          </a:xfrm>
          <a:prstGeom prst="rect">
            <a:avLst/>
          </a:prstGeom>
          <a:no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100"/>
              <a:buFont typeface="Arial"/>
              <a:buNone/>
            </a:pPr>
            <a:r>
              <a:rPr b="1" i="0" lang="ja" sz="1100" u="none" cap="none" strike="noStrike">
                <a:solidFill>
                  <a:srgbClr val="000000"/>
                </a:solidFill>
                <a:latin typeface="Arial"/>
                <a:ea typeface="Arial"/>
                <a:cs typeface="Arial"/>
                <a:sym typeface="Arial"/>
              </a:rPr>
              <a:t>申込時</a:t>
            </a:r>
            <a:endParaRPr b="1" i="0" sz="1100" u="none" cap="none" strike="noStrike">
              <a:solidFill>
                <a:srgbClr val="000000"/>
              </a:solidFill>
              <a:latin typeface="Arial"/>
              <a:ea typeface="Arial"/>
              <a:cs typeface="Arial"/>
              <a:sym typeface="Arial"/>
            </a:endParaRPr>
          </a:p>
        </p:txBody>
      </p:sp>
      <p:pic>
        <p:nvPicPr>
          <p:cNvPr id="518" name="Google Shape;518;p35"/>
          <p:cNvPicPr preferRelativeResize="0"/>
          <p:nvPr/>
        </p:nvPicPr>
        <p:blipFill rotWithShape="1">
          <a:blip r:embed="rId6">
            <a:alphaModFix/>
          </a:blip>
          <a:srcRect b="0" l="0" r="0" t="0"/>
          <a:stretch/>
        </p:blipFill>
        <p:spPr>
          <a:xfrm>
            <a:off x="4011038" y="1494918"/>
            <a:ext cx="719159" cy="609083"/>
          </a:xfrm>
          <a:prstGeom prst="rect">
            <a:avLst/>
          </a:prstGeom>
          <a:noFill/>
          <a:ln>
            <a:noFill/>
          </a:ln>
        </p:spPr>
      </p:pic>
      <p:cxnSp>
        <p:nvCxnSpPr>
          <p:cNvPr id="519" name="Google Shape;519;p35"/>
          <p:cNvCxnSpPr/>
          <p:nvPr/>
        </p:nvCxnSpPr>
        <p:spPr>
          <a:xfrm>
            <a:off x="4347261" y="3293542"/>
            <a:ext cx="5100" cy="491700"/>
          </a:xfrm>
          <a:prstGeom prst="straightConnector1">
            <a:avLst/>
          </a:prstGeom>
          <a:noFill/>
          <a:ln cap="flat" cmpd="sng" w="19050">
            <a:solidFill>
              <a:srgbClr val="000000"/>
            </a:solidFill>
            <a:prstDash val="dash"/>
            <a:round/>
            <a:headEnd len="sm" w="sm" type="none"/>
            <a:tailEnd len="med" w="med" type="triangle"/>
          </a:ln>
        </p:spPr>
      </p:cxnSp>
      <p:sp>
        <p:nvSpPr>
          <p:cNvPr id="520" name="Google Shape;520;p35"/>
          <p:cNvSpPr txBox="1"/>
          <p:nvPr/>
        </p:nvSpPr>
        <p:spPr>
          <a:xfrm>
            <a:off x="1858507" y="2651699"/>
            <a:ext cx="1671600" cy="390000"/>
          </a:xfrm>
          <a:prstGeom prst="rect">
            <a:avLst/>
          </a:prstGeom>
          <a:no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100"/>
              <a:buFont typeface="Arial"/>
              <a:buNone/>
            </a:pPr>
            <a:r>
              <a:rPr b="0" i="0" lang="ja" sz="1100" u="none" cap="none" strike="noStrike">
                <a:solidFill>
                  <a:srgbClr val="000000"/>
                </a:solidFill>
                <a:latin typeface="Arial"/>
                <a:ea typeface="Arial"/>
                <a:cs typeface="Arial"/>
                <a:sym typeface="Arial"/>
              </a:rPr>
              <a:t>ウェビナー・資料</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ja" sz="1100" u="none" cap="none" strike="noStrike">
                <a:solidFill>
                  <a:srgbClr val="000000"/>
                </a:solidFill>
                <a:latin typeface="Arial"/>
                <a:ea typeface="Arial"/>
                <a:cs typeface="Arial"/>
                <a:sym typeface="Arial"/>
              </a:rPr>
              <a:t>情報を登録</a:t>
            </a:r>
            <a:endParaRPr b="0" i="0" sz="1100" u="none" cap="none" strike="noStrike">
              <a:solidFill>
                <a:srgbClr val="000000"/>
              </a:solidFill>
              <a:latin typeface="Arial"/>
              <a:ea typeface="Arial"/>
              <a:cs typeface="Arial"/>
              <a:sym typeface="Arial"/>
            </a:endParaRPr>
          </a:p>
        </p:txBody>
      </p:sp>
      <p:sp>
        <p:nvSpPr>
          <p:cNvPr id="521" name="Google Shape;521;p35"/>
          <p:cNvSpPr txBox="1"/>
          <p:nvPr/>
        </p:nvSpPr>
        <p:spPr>
          <a:xfrm>
            <a:off x="3664541" y="2651699"/>
            <a:ext cx="1671600" cy="390000"/>
          </a:xfrm>
          <a:prstGeom prst="rect">
            <a:avLst/>
          </a:prstGeom>
          <a:no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100"/>
              <a:buFont typeface="Arial"/>
              <a:buNone/>
            </a:pPr>
            <a:r>
              <a:rPr b="0" i="0" lang="ja" sz="1100" u="none" cap="none" strike="noStrike">
                <a:solidFill>
                  <a:srgbClr val="000000"/>
                </a:solidFill>
                <a:latin typeface="Arial"/>
                <a:ea typeface="Arial"/>
                <a:cs typeface="Arial"/>
                <a:sym typeface="Arial"/>
              </a:rPr>
              <a:t>ネクプロフォームで</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ja" sz="1100" u="none" cap="none" strike="noStrike">
                <a:solidFill>
                  <a:srgbClr val="000000"/>
                </a:solidFill>
                <a:latin typeface="Arial"/>
                <a:ea typeface="Arial"/>
                <a:cs typeface="Arial"/>
                <a:sym typeface="Arial"/>
              </a:rPr>
              <a:t>個人情報を登録</a:t>
            </a:r>
            <a:endParaRPr b="0" i="0" sz="1100" u="none" cap="none" strike="noStrike">
              <a:solidFill>
                <a:srgbClr val="000000"/>
              </a:solidFill>
              <a:latin typeface="Arial"/>
              <a:ea typeface="Arial"/>
              <a:cs typeface="Arial"/>
              <a:sym typeface="Arial"/>
            </a:endParaRPr>
          </a:p>
        </p:txBody>
      </p:sp>
      <p:sp>
        <p:nvSpPr>
          <p:cNvPr id="522" name="Google Shape;522;p35"/>
          <p:cNvSpPr txBox="1"/>
          <p:nvPr/>
        </p:nvSpPr>
        <p:spPr>
          <a:xfrm>
            <a:off x="3549747" y="3878477"/>
            <a:ext cx="1901100" cy="731400"/>
          </a:xfrm>
          <a:prstGeom prst="rect">
            <a:avLst/>
          </a:prstGeom>
          <a:no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100"/>
              <a:buFont typeface="Arial"/>
              <a:buNone/>
            </a:pPr>
            <a:r>
              <a:rPr b="0" i="0" lang="ja" sz="1100" u="none" cap="none" strike="noStrike">
                <a:solidFill>
                  <a:srgbClr val="000000"/>
                </a:solidFill>
                <a:latin typeface="Arial"/>
                <a:ea typeface="Arial"/>
                <a:cs typeface="Arial"/>
                <a:sym typeface="Arial"/>
              </a:rPr>
              <a:t>取引先責任者・リード</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ja" sz="1100" u="none" cap="none" strike="noStrike">
                <a:solidFill>
                  <a:srgbClr val="000000"/>
                </a:solidFill>
                <a:latin typeface="Arial"/>
                <a:ea typeface="Arial"/>
                <a:cs typeface="Arial"/>
                <a:sym typeface="Arial"/>
              </a:rPr>
              <a:t>を更新or作成し、キャンペーンメンバーに設定</a:t>
            </a:r>
            <a:endParaRPr b="0" i="0" sz="1100" u="none" cap="none" strike="noStrike">
              <a:solidFill>
                <a:srgbClr val="000000"/>
              </a:solidFill>
              <a:latin typeface="Arial"/>
              <a:ea typeface="Arial"/>
              <a:cs typeface="Arial"/>
              <a:sym typeface="Arial"/>
            </a:endParaRPr>
          </a:p>
        </p:txBody>
      </p:sp>
      <p:sp>
        <p:nvSpPr>
          <p:cNvPr id="523" name="Google Shape;523;p35"/>
          <p:cNvSpPr txBox="1"/>
          <p:nvPr/>
        </p:nvSpPr>
        <p:spPr>
          <a:xfrm>
            <a:off x="5483416" y="2651699"/>
            <a:ext cx="1671600" cy="390000"/>
          </a:xfrm>
          <a:prstGeom prst="rect">
            <a:avLst/>
          </a:prstGeom>
          <a:no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100"/>
              <a:buFont typeface="Arial"/>
              <a:buNone/>
            </a:pPr>
            <a:r>
              <a:rPr b="0" i="0" lang="ja" sz="1100" u="none" cap="none" strike="noStrike">
                <a:solidFill>
                  <a:srgbClr val="000000"/>
                </a:solidFill>
                <a:latin typeface="Arial"/>
                <a:ea typeface="Arial"/>
                <a:cs typeface="Arial"/>
                <a:sym typeface="Arial"/>
              </a:rPr>
              <a:t>ウェビナーを視聴</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ja" sz="1100" u="none" cap="none" strike="noStrike">
                <a:solidFill>
                  <a:srgbClr val="000000"/>
                </a:solidFill>
                <a:latin typeface="Arial"/>
                <a:ea typeface="Arial"/>
                <a:cs typeface="Arial"/>
                <a:sym typeface="Arial"/>
              </a:rPr>
              <a:t>資料をダウンロード</a:t>
            </a:r>
            <a:endParaRPr b="0" i="0" sz="1100" u="none" cap="none" strike="noStrike">
              <a:solidFill>
                <a:srgbClr val="000000"/>
              </a:solidFill>
              <a:latin typeface="Arial"/>
              <a:ea typeface="Arial"/>
              <a:cs typeface="Arial"/>
              <a:sym typeface="Arial"/>
            </a:endParaRPr>
          </a:p>
        </p:txBody>
      </p:sp>
      <p:sp>
        <p:nvSpPr>
          <p:cNvPr id="524" name="Google Shape;524;p35"/>
          <p:cNvSpPr txBox="1"/>
          <p:nvPr/>
        </p:nvSpPr>
        <p:spPr>
          <a:xfrm>
            <a:off x="7261266" y="2651699"/>
            <a:ext cx="1671600" cy="390000"/>
          </a:xfrm>
          <a:prstGeom prst="rect">
            <a:avLst/>
          </a:prstGeom>
          <a:no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100"/>
              <a:buFont typeface="Arial"/>
              <a:buNone/>
            </a:pPr>
            <a:r>
              <a:rPr b="0" i="0" lang="ja" sz="1100" u="none" cap="none" strike="noStrike">
                <a:solidFill>
                  <a:srgbClr val="000000"/>
                </a:solidFill>
                <a:latin typeface="Arial"/>
                <a:ea typeface="Arial"/>
                <a:cs typeface="Arial"/>
                <a:sym typeface="Arial"/>
              </a:rPr>
              <a:t>アンケートに回答</a:t>
            </a:r>
            <a:endParaRPr b="0" i="0" sz="1100" u="none" cap="none" strike="noStrike">
              <a:solidFill>
                <a:srgbClr val="000000"/>
              </a:solidFill>
              <a:latin typeface="Arial"/>
              <a:ea typeface="Arial"/>
              <a:cs typeface="Arial"/>
              <a:sym typeface="Arial"/>
            </a:endParaRPr>
          </a:p>
        </p:txBody>
      </p:sp>
      <p:cxnSp>
        <p:nvCxnSpPr>
          <p:cNvPr id="525" name="Google Shape;525;p35"/>
          <p:cNvCxnSpPr/>
          <p:nvPr/>
        </p:nvCxnSpPr>
        <p:spPr>
          <a:xfrm>
            <a:off x="1441679" y="4663931"/>
            <a:ext cx="7563300" cy="0"/>
          </a:xfrm>
          <a:prstGeom prst="straightConnector1">
            <a:avLst/>
          </a:prstGeom>
          <a:noFill/>
          <a:ln cap="flat" cmpd="sng" w="19050">
            <a:solidFill>
              <a:srgbClr val="000000"/>
            </a:solidFill>
            <a:prstDash val="solid"/>
            <a:round/>
            <a:headEnd len="sm" w="sm" type="none"/>
            <a:tailEnd len="med" w="med" type="triangle"/>
          </a:ln>
        </p:spPr>
      </p:cxnSp>
      <p:sp>
        <p:nvSpPr>
          <p:cNvPr id="526" name="Google Shape;526;p35"/>
          <p:cNvSpPr txBox="1"/>
          <p:nvPr/>
        </p:nvSpPr>
        <p:spPr>
          <a:xfrm>
            <a:off x="506275" y="204300"/>
            <a:ext cx="6196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視聴情報をリアルタイムで連携</a:t>
            </a:r>
            <a:endParaRPr b="1" sz="1600"/>
          </a:p>
        </p:txBody>
      </p:sp>
      <p:sp>
        <p:nvSpPr>
          <p:cNvPr id="527" name="Google Shape;527;p35"/>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6"/>
          <p:cNvSpPr/>
          <p:nvPr/>
        </p:nvSpPr>
        <p:spPr>
          <a:xfrm>
            <a:off x="5464280" y="3300833"/>
            <a:ext cx="1193100" cy="1018200"/>
          </a:xfrm>
          <a:prstGeom prst="rect">
            <a:avLst/>
          </a:prstGeom>
          <a:solidFill>
            <a:srgbClr val="F0F5E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ｖ</a:t>
            </a:r>
            <a:endParaRPr b="1" i="0" sz="800" u="none" cap="none" strike="noStrike">
              <a:solidFill>
                <a:srgbClr val="FFFFFF"/>
              </a:solidFill>
              <a:latin typeface="Arial"/>
              <a:ea typeface="Arial"/>
              <a:cs typeface="Arial"/>
              <a:sym typeface="Arial"/>
            </a:endParaRPr>
          </a:p>
        </p:txBody>
      </p:sp>
      <p:sp>
        <p:nvSpPr>
          <p:cNvPr id="533" name="Google Shape;533;p36"/>
          <p:cNvSpPr/>
          <p:nvPr/>
        </p:nvSpPr>
        <p:spPr>
          <a:xfrm>
            <a:off x="2201461" y="652505"/>
            <a:ext cx="3266400" cy="1111200"/>
          </a:xfrm>
          <a:prstGeom prst="rect">
            <a:avLst/>
          </a:prstGeom>
          <a:solidFill>
            <a:srgbClr val="F0F5E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ｖ</a:t>
            </a:r>
            <a:endParaRPr b="1" i="0" sz="800" u="none" cap="none" strike="noStrike">
              <a:solidFill>
                <a:srgbClr val="FFFFFF"/>
              </a:solidFill>
              <a:latin typeface="Arial"/>
              <a:ea typeface="Arial"/>
              <a:cs typeface="Arial"/>
              <a:sym typeface="Arial"/>
            </a:endParaRPr>
          </a:p>
        </p:txBody>
      </p:sp>
      <p:sp>
        <p:nvSpPr>
          <p:cNvPr id="534" name="Google Shape;534;p36"/>
          <p:cNvSpPr txBox="1"/>
          <p:nvPr/>
        </p:nvSpPr>
        <p:spPr>
          <a:xfrm>
            <a:off x="3028950" y="4927061"/>
            <a:ext cx="3086100" cy="173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ja" sz="500" u="none" cap="none" strike="noStrike">
                <a:solidFill>
                  <a:srgbClr val="BFBFBF"/>
                </a:solidFill>
                <a:latin typeface="Arial"/>
                <a:ea typeface="Arial"/>
                <a:cs typeface="Arial"/>
                <a:sym typeface="Arial"/>
              </a:rPr>
              <a:t>© NEX-PRO Co.,Ltd.</a:t>
            </a:r>
            <a:endParaRPr b="0" i="0" sz="500" u="none" cap="none" strike="noStrike">
              <a:solidFill>
                <a:srgbClr val="BFBFBF"/>
              </a:solidFill>
              <a:latin typeface="Arial"/>
              <a:ea typeface="Arial"/>
              <a:cs typeface="Arial"/>
              <a:sym typeface="Arial"/>
            </a:endParaRPr>
          </a:p>
        </p:txBody>
      </p:sp>
      <p:sp>
        <p:nvSpPr>
          <p:cNvPr id="535" name="Google Shape;535;p36"/>
          <p:cNvSpPr txBox="1"/>
          <p:nvPr/>
        </p:nvSpPr>
        <p:spPr>
          <a:xfrm>
            <a:off x="7026674" y="4927061"/>
            <a:ext cx="2057400" cy="1734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ja" sz="800" u="none" cap="none" strike="noStrike">
                <a:solidFill>
                  <a:srgbClr val="BFBFBF"/>
                </a:solidFill>
                <a:latin typeface="Arial"/>
                <a:ea typeface="Arial"/>
                <a:cs typeface="Arial"/>
                <a:sym typeface="Arial"/>
              </a:rPr>
              <a:t>‹#›</a:t>
            </a:fld>
            <a:endParaRPr b="0" i="0" sz="800" u="none" cap="none" strike="noStrike">
              <a:solidFill>
                <a:srgbClr val="BFBFBF"/>
              </a:solidFill>
              <a:latin typeface="Arial"/>
              <a:ea typeface="Arial"/>
              <a:cs typeface="Arial"/>
              <a:sym typeface="Arial"/>
            </a:endParaRPr>
          </a:p>
        </p:txBody>
      </p:sp>
      <p:sp>
        <p:nvSpPr>
          <p:cNvPr id="536" name="Google Shape;536;p36"/>
          <p:cNvSpPr/>
          <p:nvPr/>
        </p:nvSpPr>
        <p:spPr>
          <a:xfrm>
            <a:off x="1112605" y="962853"/>
            <a:ext cx="948300" cy="489300"/>
          </a:xfrm>
          <a:prstGeom prst="rect">
            <a:avLst/>
          </a:prstGeom>
          <a:solidFill>
            <a:srgbClr val="38516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ライブラリ</a:t>
            </a:r>
            <a:endParaRPr b="1" i="0" sz="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作成</a:t>
            </a:r>
            <a:endParaRPr b="1" i="0" sz="800" u="none" cap="none" strike="noStrike">
              <a:solidFill>
                <a:srgbClr val="FFFFFF"/>
              </a:solidFill>
              <a:latin typeface="Arial"/>
              <a:ea typeface="Arial"/>
              <a:cs typeface="Arial"/>
              <a:sym typeface="Arial"/>
            </a:endParaRPr>
          </a:p>
        </p:txBody>
      </p:sp>
      <p:sp>
        <p:nvSpPr>
          <p:cNvPr id="537" name="Google Shape;537;p36"/>
          <p:cNvSpPr/>
          <p:nvPr/>
        </p:nvSpPr>
        <p:spPr>
          <a:xfrm>
            <a:off x="2347642" y="969512"/>
            <a:ext cx="948300" cy="489300"/>
          </a:xfrm>
          <a:prstGeom prst="rect">
            <a:avLst/>
          </a:prstGeom>
          <a:solidFill>
            <a:srgbClr val="38516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セミナー</a:t>
            </a:r>
            <a:endParaRPr b="1" i="0" sz="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配置</a:t>
            </a:r>
            <a:endParaRPr b="1" i="0" sz="800" u="none" cap="none" strike="noStrike">
              <a:solidFill>
                <a:srgbClr val="FFFFFF"/>
              </a:solidFill>
              <a:latin typeface="Arial"/>
              <a:ea typeface="Arial"/>
              <a:cs typeface="Arial"/>
              <a:sym typeface="Arial"/>
            </a:endParaRPr>
          </a:p>
        </p:txBody>
      </p:sp>
      <p:sp>
        <p:nvSpPr>
          <p:cNvPr id="538" name="Google Shape;538;p36"/>
          <p:cNvSpPr/>
          <p:nvPr/>
        </p:nvSpPr>
        <p:spPr>
          <a:xfrm>
            <a:off x="3365282" y="969512"/>
            <a:ext cx="948300" cy="489300"/>
          </a:xfrm>
          <a:prstGeom prst="rect">
            <a:avLst/>
          </a:prstGeom>
          <a:solidFill>
            <a:srgbClr val="38516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資料配置</a:t>
            </a:r>
            <a:endParaRPr b="1" i="0" sz="800" u="none" cap="none" strike="noStrike">
              <a:solidFill>
                <a:srgbClr val="FFFFFF"/>
              </a:solidFill>
              <a:latin typeface="Arial"/>
              <a:ea typeface="Arial"/>
              <a:cs typeface="Arial"/>
              <a:sym typeface="Arial"/>
            </a:endParaRPr>
          </a:p>
        </p:txBody>
      </p:sp>
      <p:sp>
        <p:nvSpPr>
          <p:cNvPr id="539" name="Google Shape;539;p36"/>
          <p:cNvSpPr/>
          <p:nvPr/>
        </p:nvSpPr>
        <p:spPr>
          <a:xfrm>
            <a:off x="4382923" y="969512"/>
            <a:ext cx="948300" cy="489300"/>
          </a:xfrm>
          <a:prstGeom prst="rect">
            <a:avLst/>
          </a:prstGeom>
          <a:solidFill>
            <a:srgbClr val="38516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アンケート</a:t>
            </a:r>
            <a:endParaRPr b="1" i="0" sz="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作成</a:t>
            </a:r>
            <a:endParaRPr b="1" i="0" sz="800" u="none" cap="none" strike="noStrike">
              <a:solidFill>
                <a:srgbClr val="FFFFFF"/>
              </a:solidFill>
              <a:latin typeface="Arial"/>
              <a:ea typeface="Arial"/>
              <a:cs typeface="Arial"/>
              <a:sym typeface="Arial"/>
            </a:endParaRPr>
          </a:p>
        </p:txBody>
      </p:sp>
      <p:sp>
        <p:nvSpPr>
          <p:cNvPr id="540" name="Google Shape;540;p36"/>
          <p:cNvSpPr/>
          <p:nvPr/>
        </p:nvSpPr>
        <p:spPr>
          <a:xfrm>
            <a:off x="5692694" y="962853"/>
            <a:ext cx="948300" cy="489300"/>
          </a:xfrm>
          <a:prstGeom prst="rect">
            <a:avLst/>
          </a:prstGeom>
          <a:solidFill>
            <a:srgbClr val="F0F5E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EB9B4E"/>
                </a:solidFill>
                <a:latin typeface="Arial"/>
                <a:ea typeface="Arial"/>
                <a:cs typeface="Arial"/>
                <a:sym typeface="Arial"/>
              </a:rPr>
              <a:t>申込</a:t>
            </a:r>
            <a:endParaRPr b="1" i="0" sz="800" u="none" cap="none" strike="noStrike">
              <a:solidFill>
                <a:srgbClr val="EB9B4E"/>
              </a:solidFill>
              <a:latin typeface="Arial"/>
              <a:ea typeface="Arial"/>
              <a:cs typeface="Arial"/>
              <a:sym typeface="Arial"/>
            </a:endParaRPr>
          </a:p>
        </p:txBody>
      </p:sp>
      <p:sp>
        <p:nvSpPr>
          <p:cNvPr id="541" name="Google Shape;541;p36"/>
          <p:cNvSpPr/>
          <p:nvPr/>
        </p:nvSpPr>
        <p:spPr>
          <a:xfrm>
            <a:off x="6915823" y="962853"/>
            <a:ext cx="948300" cy="489300"/>
          </a:xfrm>
          <a:prstGeom prst="rect">
            <a:avLst/>
          </a:prstGeom>
          <a:solidFill>
            <a:srgbClr val="F0F5E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EB9B4E"/>
                </a:solidFill>
                <a:latin typeface="Arial"/>
                <a:ea typeface="Arial"/>
                <a:cs typeface="Arial"/>
                <a:sym typeface="Arial"/>
              </a:rPr>
              <a:t>視聴/DL</a:t>
            </a:r>
            <a:endParaRPr b="1" i="0" sz="800" u="none" cap="none" strike="noStrike">
              <a:solidFill>
                <a:srgbClr val="EB9B4E"/>
              </a:solidFill>
              <a:latin typeface="Arial"/>
              <a:ea typeface="Arial"/>
              <a:cs typeface="Arial"/>
              <a:sym typeface="Arial"/>
            </a:endParaRPr>
          </a:p>
        </p:txBody>
      </p:sp>
      <p:sp>
        <p:nvSpPr>
          <p:cNvPr id="542" name="Google Shape;542;p36"/>
          <p:cNvSpPr/>
          <p:nvPr/>
        </p:nvSpPr>
        <p:spPr>
          <a:xfrm>
            <a:off x="7996565" y="962853"/>
            <a:ext cx="948300" cy="489300"/>
          </a:xfrm>
          <a:prstGeom prst="rect">
            <a:avLst/>
          </a:prstGeom>
          <a:solidFill>
            <a:srgbClr val="F0F5E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EB9B4E"/>
                </a:solidFill>
                <a:latin typeface="Arial"/>
                <a:ea typeface="Arial"/>
                <a:cs typeface="Arial"/>
                <a:sym typeface="Arial"/>
              </a:rPr>
              <a:t>アンケート</a:t>
            </a:r>
            <a:endParaRPr b="1" i="0" sz="800" u="none" cap="none" strike="noStrike">
              <a:solidFill>
                <a:srgbClr val="EB9B4E"/>
              </a:solidFill>
              <a:latin typeface="Arial"/>
              <a:ea typeface="Arial"/>
              <a:cs typeface="Arial"/>
              <a:sym typeface="Arial"/>
            </a:endParaRPr>
          </a:p>
        </p:txBody>
      </p:sp>
      <p:sp>
        <p:nvSpPr>
          <p:cNvPr id="543" name="Google Shape;543;p36"/>
          <p:cNvSpPr/>
          <p:nvPr/>
        </p:nvSpPr>
        <p:spPr>
          <a:xfrm>
            <a:off x="2271604" y="3086627"/>
            <a:ext cx="747600" cy="3330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キャンペーン</a:t>
            </a:r>
            <a:endParaRPr b="1" i="0" sz="7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（セミナー）</a:t>
            </a:r>
            <a:endParaRPr b="1" i="0" sz="700" u="none" cap="none" strike="noStrike">
              <a:solidFill>
                <a:srgbClr val="FFFFFF"/>
              </a:solidFill>
              <a:latin typeface="Arial"/>
              <a:ea typeface="Arial"/>
              <a:cs typeface="Arial"/>
              <a:sym typeface="Arial"/>
            </a:endParaRPr>
          </a:p>
        </p:txBody>
      </p:sp>
      <p:sp>
        <p:nvSpPr>
          <p:cNvPr id="544" name="Google Shape;544;p36"/>
          <p:cNvSpPr/>
          <p:nvPr/>
        </p:nvSpPr>
        <p:spPr>
          <a:xfrm>
            <a:off x="3258992" y="3081952"/>
            <a:ext cx="747600" cy="3330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キャンペーン</a:t>
            </a:r>
            <a:endParaRPr b="1" i="0" sz="7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（資料）</a:t>
            </a:r>
            <a:endParaRPr b="1" i="0" sz="700" u="none" cap="none" strike="noStrike">
              <a:solidFill>
                <a:srgbClr val="FFFFFF"/>
              </a:solidFill>
              <a:latin typeface="Arial"/>
              <a:ea typeface="Arial"/>
              <a:cs typeface="Arial"/>
              <a:sym typeface="Arial"/>
            </a:endParaRPr>
          </a:p>
        </p:txBody>
      </p:sp>
      <p:sp>
        <p:nvSpPr>
          <p:cNvPr id="545" name="Google Shape;545;p36"/>
          <p:cNvSpPr/>
          <p:nvPr/>
        </p:nvSpPr>
        <p:spPr>
          <a:xfrm>
            <a:off x="4714491" y="4542911"/>
            <a:ext cx="747600" cy="3330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Nexpro_</a:t>
            </a:r>
            <a:endParaRPr b="1" i="0" sz="7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アンケート質問</a:t>
            </a:r>
            <a:endParaRPr b="1" i="0" sz="700" u="none" cap="none" strike="noStrike">
              <a:solidFill>
                <a:srgbClr val="FFFFFF"/>
              </a:solidFill>
              <a:latin typeface="Arial"/>
              <a:ea typeface="Arial"/>
              <a:cs typeface="Arial"/>
              <a:sym typeface="Arial"/>
            </a:endParaRPr>
          </a:p>
        </p:txBody>
      </p:sp>
      <p:sp>
        <p:nvSpPr>
          <p:cNvPr id="546" name="Google Shape;546;p36"/>
          <p:cNvSpPr/>
          <p:nvPr/>
        </p:nvSpPr>
        <p:spPr>
          <a:xfrm>
            <a:off x="8096437" y="4378202"/>
            <a:ext cx="747600" cy="3330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Nexpro_</a:t>
            </a:r>
            <a:endParaRPr b="1" i="0" sz="7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アンケート回答</a:t>
            </a:r>
            <a:endParaRPr b="1" i="0" sz="700" u="none" cap="none" strike="noStrike">
              <a:solidFill>
                <a:srgbClr val="FFFFFF"/>
              </a:solidFill>
              <a:latin typeface="Arial"/>
              <a:ea typeface="Arial"/>
              <a:cs typeface="Arial"/>
              <a:sym typeface="Arial"/>
            </a:endParaRPr>
          </a:p>
        </p:txBody>
      </p:sp>
      <p:sp>
        <p:nvSpPr>
          <p:cNvPr id="547" name="Google Shape;547;p36"/>
          <p:cNvSpPr txBox="1"/>
          <p:nvPr/>
        </p:nvSpPr>
        <p:spPr>
          <a:xfrm>
            <a:off x="2279906" y="672148"/>
            <a:ext cx="3051000" cy="293100"/>
          </a:xfrm>
          <a:prstGeom prst="rect">
            <a:avLst/>
          </a:prstGeom>
          <a:noFill/>
          <a:ln>
            <a:noFill/>
          </a:ln>
        </p:spPr>
        <p:txBody>
          <a:bodyPr anchorCtr="0" anchor="ctr" bIns="0" lIns="0" spcFirstLastPara="1" rIns="0" wrap="square" tIns="0">
            <a:noAutofit/>
          </a:bodyPr>
          <a:lstStyle/>
          <a:p>
            <a:pPr indent="0" lvl="0" marL="0" marR="0" rtl="0" algn="ctr">
              <a:lnSpc>
                <a:spcPct val="168000"/>
              </a:lnSpc>
              <a:spcBef>
                <a:spcPts val="0"/>
              </a:spcBef>
              <a:spcAft>
                <a:spcPts val="0"/>
              </a:spcAft>
              <a:buClr>
                <a:srgbClr val="000000"/>
              </a:buClr>
              <a:buSzPts val="1100"/>
              <a:buFont typeface="Arial"/>
              <a:buNone/>
            </a:pPr>
            <a:r>
              <a:rPr b="1" i="0" lang="ja" sz="800" u="none" cap="none" strike="noStrike">
                <a:solidFill>
                  <a:srgbClr val="EB9B4E"/>
                </a:solidFill>
                <a:latin typeface="Arial"/>
                <a:ea typeface="Arial"/>
                <a:cs typeface="Arial"/>
                <a:sym typeface="Arial"/>
              </a:rPr>
              <a:t>キャンペーン</a:t>
            </a:r>
            <a:endParaRPr b="1" i="0" sz="800" u="none" cap="none" strike="noStrike">
              <a:solidFill>
                <a:srgbClr val="EB9B4E"/>
              </a:solidFill>
              <a:latin typeface="Arial"/>
              <a:ea typeface="Arial"/>
              <a:cs typeface="Arial"/>
              <a:sym typeface="Arial"/>
            </a:endParaRPr>
          </a:p>
        </p:txBody>
      </p:sp>
      <p:cxnSp>
        <p:nvCxnSpPr>
          <p:cNvPr id="548" name="Google Shape;548;p36"/>
          <p:cNvCxnSpPr>
            <a:stCxn id="543" idx="2"/>
            <a:endCxn id="545" idx="1"/>
          </p:cNvCxnSpPr>
          <p:nvPr/>
        </p:nvCxnSpPr>
        <p:spPr>
          <a:xfrm flipH="1" rot="-5400000">
            <a:off x="3035104" y="3029927"/>
            <a:ext cx="1289700" cy="2069100"/>
          </a:xfrm>
          <a:prstGeom prst="bentConnector2">
            <a:avLst/>
          </a:prstGeom>
          <a:noFill/>
          <a:ln cap="flat" cmpd="sng" w="9525">
            <a:solidFill>
              <a:srgbClr val="38516D"/>
            </a:solidFill>
            <a:prstDash val="dash"/>
            <a:round/>
            <a:headEnd len="med" w="med" type="triangle"/>
            <a:tailEnd len="med" w="med" type="oval"/>
          </a:ln>
        </p:spPr>
      </p:cxnSp>
      <p:sp>
        <p:nvSpPr>
          <p:cNvPr id="549" name="Google Shape;549;p36"/>
          <p:cNvSpPr/>
          <p:nvPr/>
        </p:nvSpPr>
        <p:spPr>
          <a:xfrm>
            <a:off x="5680982" y="3394396"/>
            <a:ext cx="747600" cy="3330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キャンペーン</a:t>
            </a:r>
            <a:endParaRPr b="1" i="0" sz="7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メンバー</a:t>
            </a:r>
            <a:endParaRPr b="1" i="0" sz="7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（セミナー）</a:t>
            </a:r>
            <a:endParaRPr b="1" i="0" sz="700" u="none" cap="none" strike="noStrike">
              <a:solidFill>
                <a:srgbClr val="FFFFFF"/>
              </a:solidFill>
              <a:latin typeface="Arial"/>
              <a:ea typeface="Arial"/>
              <a:cs typeface="Arial"/>
              <a:sym typeface="Arial"/>
            </a:endParaRPr>
          </a:p>
        </p:txBody>
      </p:sp>
      <p:sp>
        <p:nvSpPr>
          <p:cNvPr id="550" name="Google Shape;550;p36"/>
          <p:cNvSpPr/>
          <p:nvPr/>
        </p:nvSpPr>
        <p:spPr>
          <a:xfrm>
            <a:off x="5680982" y="3844212"/>
            <a:ext cx="747600" cy="3330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キャンペーン</a:t>
            </a:r>
            <a:endParaRPr b="1" i="0" sz="7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メンバー</a:t>
            </a:r>
            <a:endParaRPr b="1" i="0" sz="7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（資料）</a:t>
            </a:r>
            <a:endParaRPr b="1" i="0" sz="700" u="none" cap="none" strike="noStrike">
              <a:solidFill>
                <a:srgbClr val="FFFFFF"/>
              </a:solidFill>
              <a:latin typeface="Arial"/>
              <a:ea typeface="Arial"/>
              <a:cs typeface="Arial"/>
              <a:sym typeface="Arial"/>
            </a:endParaRPr>
          </a:p>
        </p:txBody>
      </p:sp>
      <p:sp>
        <p:nvSpPr>
          <p:cNvPr id="551" name="Google Shape;551;p36"/>
          <p:cNvSpPr/>
          <p:nvPr/>
        </p:nvSpPr>
        <p:spPr>
          <a:xfrm>
            <a:off x="6072215" y="2400364"/>
            <a:ext cx="747600" cy="3330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リード</a:t>
            </a:r>
            <a:endParaRPr b="1" i="0" sz="7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取引先責任者</a:t>
            </a:r>
            <a:endParaRPr b="1" i="0" sz="700" u="none" cap="none" strike="noStrike">
              <a:solidFill>
                <a:srgbClr val="FFFFFF"/>
              </a:solidFill>
              <a:latin typeface="Arial"/>
              <a:ea typeface="Arial"/>
              <a:cs typeface="Arial"/>
              <a:sym typeface="Arial"/>
            </a:endParaRPr>
          </a:p>
        </p:txBody>
      </p:sp>
      <p:cxnSp>
        <p:nvCxnSpPr>
          <p:cNvPr id="552" name="Google Shape;552;p36"/>
          <p:cNvCxnSpPr>
            <a:stCxn id="544" idx="2"/>
            <a:endCxn id="550" idx="1"/>
          </p:cNvCxnSpPr>
          <p:nvPr/>
        </p:nvCxnSpPr>
        <p:spPr>
          <a:xfrm flipH="1" rot="-5400000">
            <a:off x="4358942" y="2688802"/>
            <a:ext cx="595800" cy="2048100"/>
          </a:xfrm>
          <a:prstGeom prst="bentConnector2">
            <a:avLst/>
          </a:prstGeom>
          <a:noFill/>
          <a:ln cap="flat" cmpd="sng" w="9525">
            <a:solidFill>
              <a:srgbClr val="38516D"/>
            </a:solidFill>
            <a:prstDash val="dash"/>
            <a:round/>
            <a:headEnd len="med" w="med" type="triangle"/>
            <a:tailEnd len="med" w="med" type="oval"/>
          </a:ln>
        </p:spPr>
      </p:cxnSp>
      <p:cxnSp>
        <p:nvCxnSpPr>
          <p:cNvPr id="553" name="Google Shape;553;p36"/>
          <p:cNvCxnSpPr>
            <a:stCxn id="543" idx="2"/>
            <a:endCxn id="549" idx="1"/>
          </p:cNvCxnSpPr>
          <p:nvPr/>
        </p:nvCxnSpPr>
        <p:spPr>
          <a:xfrm flipH="1" rot="-5400000">
            <a:off x="4092604" y="1972427"/>
            <a:ext cx="141300" cy="3035700"/>
          </a:xfrm>
          <a:prstGeom prst="bentConnector2">
            <a:avLst/>
          </a:prstGeom>
          <a:noFill/>
          <a:ln cap="flat" cmpd="sng" w="9525">
            <a:solidFill>
              <a:srgbClr val="38516D"/>
            </a:solidFill>
            <a:prstDash val="dash"/>
            <a:round/>
            <a:headEnd len="med" w="med" type="triangle"/>
            <a:tailEnd len="med" w="med" type="oval"/>
          </a:ln>
        </p:spPr>
      </p:cxnSp>
      <p:cxnSp>
        <p:nvCxnSpPr>
          <p:cNvPr id="554" name="Google Shape;554;p36"/>
          <p:cNvCxnSpPr>
            <a:stCxn id="541" idx="2"/>
            <a:endCxn id="532" idx="3"/>
          </p:cNvCxnSpPr>
          <p:nvPr/>
        </p:nvCxnSpPr>
        <p:spPr>
          <a:xfrm rot="5400000">
            <a:off x="5844823" y="2264703"/>
            <a:ext cx="2357700" cy="732600"/>
          </a:xfrm>
          <a:prstGeom prst="bentConnector2">
            <a:avLst/>
          </a:prstGeom>
          <a:noFill/>
          <a:ln cap="flat" cmpd="sng" w="9525">
            <a:solidFill>
              <a:srgbClr val="38516D"/>
            </a:solidFill>
            <a:prstDash val="solid"/>
            <a:round/>
            <a:headEnd len="sm" w="sm" type="none"/>
            <a:tailEnd len="med" w="med" type="triangle"/>
          </a:ln>
        </p:spPr>
      </p:cxnSp>
      <p:cxnSp>
        <p:nvCxnSpPr>
          <p:cNvPr id="555" name="Google Shape;555;p36"/>
          <p:cNvCxnSpPr>
            <a:stCxn id="542" idx="2"/>
            <a:endCxn id="546" idx="0"/>
          </p:cNvCxnSpPr>
          <p:nvPr/>
        </p:nvCxnSpPr>
        <p:spPr>
          <a:xfrm flipH="1">
            <a:off x="8470115" y="1452153"/>
            <a:ext cx="600" cy="2925900"/>
          </a:xfrm>
          <a:prstGeom prst="straightConnector1">
            <a:avLst/>
          </a:prstGeom>
          <a:noFill/>
          <a:ln cap="flat" cmpd="sng" w="9525">
            <a:solidFill>
              <a:srgbClr val="38516D"/>
            </a:solidFill>
            <a:prstDash val="solid"/>
            <a:round/>
            <a:headEnd len="sm" w="sm" type="none"/>
            <a:tailEnd len="med" w="med" type="triangle"/>
          </a:ln>
        </p:spPr>
      </p:cxnSp>
      <p:cxnSp>
        <p:nvCxnSpPr>
          <p:cNvPr id="556" name="Google Shape;556;p36"/>
          <p:cNvCxnSpPr>
            <a:stCxn id="551" idx="3"/>
            <a:endCxn id="546" idx="1"/>
          </p:cNvCxnSpPr>
          <p:nvPr/>
        </p:nvCxnSpPr>
        <p:spPr>
          <a:xfrm>
            <a:off x="6819815" y="2566864"/>
            <a:ext cx="1276500" cy="1977900"/>
          </a:xfrm>
          <a:prstGeom prst="bentConnector3">
            <a:avLst>
              <a:gd fmla="val 49996" name="adj1"/>
            </a:avLst>
          </a:prstGeom>
          <a:noFill/>
          <a:ln cap="flat" cmpd="sng" w="9525">
            <a:solidFill>
              <a:srgbClr val="38516D"/>
            </a:solidFill>
            <a:prstDash val="dash"/>
            <a:round/>
            <a:headEnd len="med" w="med" type="triangle"/>
            <a:tailEnd len="med" w="med" type="oval"/>
          </a:ln>
        </p:spPr>
      </p:cxnSp>
      <p:pic>
        <p:nvPicPr>
          <p:cNvPr id="557" name="Google Shape;557;p36"/>
          <p:cNvPicPr preferRelativeResize="0"/>
          <p:nvPr/>
        </p:nvPicPr>
        <p:blipFill rotWithShape="1">
          <a:blip r:embed="rId3">
            <a:alphaModFix/>
          </a:blip>
          <a:srcRect b="0" l="0" r="0" t="0"/>
          <a:stretch/>
        </p:blipFill>
        <p:spPr>
          <a:xfrm>
            <a:off x="119668" y="2092083"/>
            <a:ext cx="779955" cy="545642"/>
          </a:xfrm>
          <a:prstGeom prst="rect">
            <a:avLst/>
          </a:prstGeom>
          <a:noFill/>
          <a:ln>
            <a:noFill/>
          </a:ln>
        </p:spPr>
      </p:pic>
      <p:pic>
        <p:nvPicPr>
          <p:cNvPr descr="テキスト&#10;&#10;低い精度で自動的に生成された説明" id="558" name="Google Shape;558;p36"/>
          <p:cNvPicPr preferRelativeResize="0"/>
          <p:nvPr/>
        </p:nvPicPr>
        <p:blipFill rotWithShape="1">
          <a:blip r:embed="rId4">
            <a:alphaModFix/>
          </a:blip>
          <a:srcRect b="0" l="0" r="0" t="0"/>
          <a:stretch/>
        </p:blipFill>
        <p:spPr>
          <a:xfrm>
            <a:off x="89581" y="1113500"/>
            <a:ext cx="858759" cy="201403"/>
          </a:xfrm>
          <a:prstGeom prst="rect">
            <a:avLst/>
          </a:prstGeom>
          <a:noFill/>
          <a:ln>
            <a:noFill/>
          </a:ln>
        </p:spPr>
      </p:pic>
      <p:sp>
        <p:nvSpPr>
          <p:cNvPr id="559" name="Google Shape;559;p36"/>
          <p:cNvSpPr txBox="1"/>
          <p:nvPr/>
        </p:nvSpPr>
        <p:spPr>
          <a:xfrm>
            <a:off x="2163625" y="1869937"/>
            <a:ext cx="992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公開時に連携</a:t>
            </a:r>
            <a:endParaRPr b="0" i="0" sz="800" u="none" cap="none" strike="noStrike">
              <a:solidFill>
                <a:srgbClr val="000000"/>
              </a:solidFill>
              <a:latin typeface="Arial"/>
              <a:ea typeface="Arial"/>
              <a:cs typeface="Arial"/>
              <a:sym typeface="Arial"/>
            </a:endParaRPr>
          </a:p>
        </p:txBody>
      </p:sp>
      <p:sp>
        <p:nvSpPr>
          <p:cNvPr id="560" name="Google Shape;560;p36"/>
          <p:cNvSpPr txBox="1"/>
          <p:nvPr/>
        </p:nvSpPr>
        <p:spPr>
          <a:xfrm>
            <a:off x="6518427" y="1909116"/>
            <a:ext cx="8067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申込時にリードまたは取引先責任者に連携</a:t>
            </a:r>
            <a:endParaRPr b="1" i="0" sz="800" u="none" cap="none" strike="noStrike">
              <a:solidFill>
                <a:srgbClr val="000000"/>
              </a:solidFill>
              <a:latin typeface="Arial"/>
              <a:ea typeface="Arial"/>
              <a:cs typeface="Arial"/>
              <a:sym typeface="Arial"/>
            </a:endParaRPr>
          </a:p>
        </p:txBody>
      </p:sp>
      <p:sp>
        <p:nvSpPr>
          <p:cNvPr id="561" name="Google Shape;561;p36"/>
          <p:cNvSpPr txBox="1"/>
          <p:nvPr/>
        </p:nvSpPr>
        <p:spPr>
          <a:xfrm>
            <a:off x="7377618" y="1581004"/>
            <a:ext cx="10482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視聴/DL時にキャンペーンメンバーの</a:t>
            </a:r>
            <a:endParaRPr b="1"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ステータスを更新</a:t>
            </a:r>
            <a:endParaRPr b="0" i="0" sz="800" u="none" cap="none" strike="noStrike">
              <a:solidFill>
                <a:srgbClr val="000000"/>
              </a:solidFill>
              <a:latin typeface="Arial"/>
              <a:ea typeface="Arial"/>
              <a:cs typeface="Arial"/>
              <a:sym typeface="Arial"/>
            </a:endParaRPr>
          </a:p>
        </p:txBody>
      </p:sp>
      <p:cxnSp>
        <p:nvCxnSpPr>
          <p:cNvPr id="562" name="Google Shape;562;p36"/>
          <p:cNvCxnSpPr/>
          <p:nvPr/>
        </p:nvCxnSpPr>
        <p:spPr>
          <a:xfrm>
            <a:off x="5965410" y="1452233"/>
            <a:ext cx="0" cy="1848600"/>
          </a:xfrm>
          <a:prstGeom prst="straightConnector1">
            <a:avLst/>
          </a:prstGeom>
          <a:noFill/>
          <a:ln cap="flat" cmpd="sng" w="9525">
            <a:solidFill>
              <a:srgbClr val="38516D"/>
            </a:solidFill>
            <a:prstDash val="solid"/>
            <a:round/>
            <a:headEnd len="sm" w="sm" type="none"/>
            <a:tailEnd len="med" w="med" type="triangle"/>
          </a:ln>
        </p:spPr>
      </p:cxnSp>
      <p:cxnSp>
        <p:nvCxnSpPr>
          <p:cNvPr id="563" name="Google Shape;563;p36"/>
          <p:cNvCxnSpPr>
            <a:stCxn id="540" idx="2"/>
            <a:endCxn id="551" idx="0"/>
          </p:cNvCxnSpPr>
          <p:nvPr/>
        </p:nvCxnSpPr>
        <p:spPr>
          <a:xfrm flipH="1" rot="-5400000">
            <a:off x="5832344" y="1786653"/>
            <a:ext cx="948300" cy="279300"/>
          </a:xfrm>
          <a:prstGeom prst="bentConnector3">
            <a:avLst>
              <a:gd fmla="val 49999" name="adj1"/>
            </a:avLst>
          </a:prstGeom>
          <a:noFill/>
          <a:ln cap="flat" cmpd="sng" w="9525">
            <a:solidFill>
              <a:srgbClr val="38516D"/>
            </a:solidFill>
            <a:prstDash val="solid"/>
            <a:round/>
            <a:headEnd len="sm" w="sm" type="none"/>
            <a:tailEnd len="med" w="med" type="triangle"/>
          </a:ln>
        </p:spPr>
      </p:cxnSp>
      <p:cxnSp>
        <p:nvCxnSpPr>
          <p:cNvPr id="564" name="Google Shape;564;p36"/>
          <p:cNvCxnSpPr>
            <a:stCxn id="551" idx="2"/>
            <a:endCxn id="532" idx="0"/>
          </p:cNvCxnSpPr>
          <p:nvPr/>
        </p:nvCxnSpPr>
        <p:spPr>
          <a:xfrm rot="5400000">
            <a:off x="5969615" y="2824564"/>
            <a:ext cx="567600" cy="385200"/>
          </a:xfrm>
          <a:prstGeom prst="bentConnector3">
            <a:avLst>
              <a:gd fmla="val 50002" name="adj1"/>
            </a:avLst>
          </a:prstGeom>
          <a:noFill/>
          <a:ln cap="flat" cmpd="sng" w="9525">
            <a:solidFill>
              <a:srgbClr val="38516D"/>
            </a:solidFill>
            <a:prstDash val="dash"/>
            <a:round/>
            <a:headEnd len="med" w="med" type="triangle"/>
            <a:tailEnd len="med" w="med" type="oval"/>
          </a:ln>
        </p:spPr>
      </p:cxnSp>
      <p:sp>
        <p:nvSpPr>
          <p:cNvPr id="565" name="Google Shape;565;p36"/>
          <p:cNvSpPr txBox="1"/>
          <p:nvPr/>
        </p:nvSpPr>
        <p:spPr>
          <a:xfrm>
            <a:off x="8446250" y="3099537"/>
            <a:ext cx="747600" cy="1054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アンケート</a:t>
            </a:r>
            <a:endParaRPr b="1"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回答時に連携</a:t>
            </a:r>
            <a:endParaRPr b="1"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※３つのタイミングで実施</a:t>
            </a:r>
            <a:endParaRPr b="1"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・申込時</a:t>
            </a:r>
            <a:endParaRPr b="1"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・閲覧前</a:t>
            </a:r>
            <a:endParaRPr b="1"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・閲覧後</a:t>
            </a:r>
            <a:endParaRPr b="1" i="0" sz="800" u="none" cap="none" strike="noStrike">
              <a:solidFill>
                <a:srgbClr val="000000"/>
              </a:solidFill>
              <a:latin typeface="Arial"/>
              <a:ea typeface="Arial"/>
              <a:cs typeface="Arial"/>
              <a:sym typeface="Arial"/>
            </a:endParaRPr>
          </a:p>
        </p:txBody>
      </p:sp>
      <p:cxnSp>
        <p:nvCxnSpPr>
          <p:cNvPr id="566" name="Google Shape;566;p36"/>
          <p:cNvCxnSpPr>
            <a:stCxn id="545" idx="3"/>
            <a:endCxn id="546" idx="2"/>
          </p:cNvCxnSpPr>
          <p:nvPr/>
        </p:nvCxnSpPr>
        <p:spPr>
          <a:xfrm>
            <a:off x="5462091" y="4709411"/>
            <a:ext cx="3008100" cy="1800"/>
          </a:xfrm>
          <a:prstGeom prst="bentConnector4">
            <a:avLst>
              <a:gd fmla="val 19042" name="adj1"/>
              <a:gd fmla="val 10021375" name="adj2"/>
            </a:avLst>
          </a:prstGeom>
          <a:noFill/>
          <a:ln cap="flat" cmpd="sng" w="9525">
            <a:solidFill>
              <a:srgbClr val="38516D"/>
            </a:solidFill>
            <a:prstDash val="dash"/>
            <a:round/>
            <a:headEnd len="med" w="med" type="triangle"/>
            <a:tailEnd len="med" w="med" type="oval"/>
          </a:ln>
        </p:spPr>
      </p:cxnSp>
      <p:sp>
        <p:nvSpPr>
          <p:cNvPr id="567" name="Google Shape;567;p36"/>
          <p:cNvSpPr txBox="1"/>
          <p:nvPr/>
        </p:nvSpPr>
        <p:spPr>
          <a:xfrm>
            <a:off x="2751176" y="4379198"/>
            <a:ext cx="1193100" cy="315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各セミナーに</a:t>
            </a:r>
            <a:endParaRPr b="1"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アンケートを関連付け</a:t>
            </a:r>
            <a:endParaRPr b="1" i="0" sz="800" u="none" cap="none" strike="noStrike">
              <a:solidFill>
                <a:srgbClr val="000000"/>
              </a:solidFill>
              <a:latin typeface="Arial"/>
              <a:ea typeface="Arial"/>
              <a:cs typeface="Arial"/>
              <a:sym typeface="Arial"/>
            </a:endParaRPr>
          </a:p>
        </p:txBody>
      </p:sp>
      <p:cxnSp>
        <p:nvCxnSpPr>
          <p:cNvPr id="568" name="Google Shape;568;p36"/>
          <p:cNvCxnSpPr>
            <a:stCxn id="533" idx="3"/>
            <a:endCxn id="540" idx="1"/>
          </p:cNvCxnSpPr>
          <p:nvPr/>
        </p:nvCxnSpPr>
        <p:spPr>
          <a:xfrm flipH="1" rot="10800000">
            <a:off x="5467861" y="1207505"/>
            <a:ext cx="224700" cy="600"/>
          </a:xfrm>
          <a:prstGeom prst="straightConnector1">
            <a:avLst/>
          </a:prstGeom>
          <a:noFill/>
          <a:ln cap="flat" cmpd="sng" w="38100">
            <a:solidFill>
              <a:srgbClr val="38516D"/>
            </a:solidFill>
            <a:prstDash val="solid"/>
            <a:round/>
            <a:headEnd len="sm" w="sm" type="none"/>
            <a:tailEnd len="med" w="med" type="triangle"/>
          </a:ln>
        </p:spPr>
      </p:cxnSp>
      <p:cxnSp>
        <p:nvCxnSpPr>
          <p:cNvPr id="569" name="Google Shape;569;p36"/>
          <p:cNvCxnSpPr>
            <a:stCxn id="536" idx="3"/>
            <a:endCxn id="533" idx="1"/>
          </p:cNvCxnSpPr>
          <p:nvPr/>
        </p:nvCxnSpPr>
        <p:spPr>
          <a:xfrm>
            <a:off x="2060905" y="1207503"/>
            <a:ext cx="140700" cy="600"/>
          </a:xfrm>
          <a:prstGeom prst="straightConnector1">
            <a:avLst/>
          </a:prstGeom>
          <a:noFill/>
          <a:ln cap="flat" cmpd="sng" w="38100">
            <a:solidFill>
              <a:srgbClr val="38516D"/>
            </a:solidFill>
            <a:prstDash val="solid"/>
            <a:round/>
            <a:headEnd len="sm" w="sm" type="none"/>
            <a:tailEnd len="med" w="med" type="triangle"/>
          </a:ln>
        </p:spPr>
      </p:cxnSp>
      <p:cxnSp>
        <p:nvCxnSpPr>
          <p:cNvPr id="570" name="Google Shape;570;p36"/>
          <p:cNvCxnSpPr>
            <a:stCxn id="540" idx="3"/>
            <a:endCxn id="541" idx="1"/>
          </p:cNvCxnSpPr>
          <p:nvPr/>
        </p:nvCxnSpPr>
        <p:spPr>
          <a:xfrm>
            <a:off x="6640994" y="1207503"/>
            <a:ext cx="274800" cy="0"/>
          </a:xfrm>
          <a:prstGeom prst="straightConnector1">
            <a:avLst/>
          </a:prstGeom>
          <a:noFill/>
          <a:ln cap="flat" cmpd="sng" w="38100">
            <a:solidFill>
              <a:srgbClr val="38516D"/>
            </a:solidFill>
            <a:prstDash val="solid"/>
            <a:round/>
            <a:headEnd len="sm" w="sm" type="none"/>
            <a:tailEnd len="med" w="med" type="triangle"/>
          </a:ln>
        </p:spPr>
      </p:cxnSp>
      <p:cxnSp>
        <p:nvCxnSpPr>
          <p:cNvPr id="571" name="Google Shape;571;p36"/>
          <p:cNvCxnSpPr>
            <a:stCxn id="541" idx="3"/>
            <a:endCxn id="542" idx="1"/>
          </p:cNvCxnSpPr>
          <p:nvPr/>
        </p:nvCxnSpPr>
        <p:spPr>
          <a:xfrm>
            <a:off x="7864123" y="1207503"/>
            <a:ext cx="132300" cy="0"/>
          </a:xfrm>
          <a:prstGeom prst="straightConnector1">
            <a:avLst/>
          </a:prstGeom>
          <a:noFill/>
          <a:ln cap="flat" cmpd="sng" w="38100">
            <a:solidFill>
              <a:srgbClr val="38516D"/>
            </a:solidFill>
            <a:prstDash val="solid"/>
            <a:round/>
            <a:headEnd len="sm" w="sm" type="none"/>
            <a:tailEnd len="med" w="med" type="triangle"/>
          </a:ln>
        </p:spPr>
      </p:cxnSp>
      <p:cxnSp>
        <p:nvCxnSpPr>
          <p:cNvPr id="572" name="Google Shape;572;p36"/>
          <p:cNvCxnSpPr/>
          <p:nvPr/>
        </p:nvCxnSpPr>
        <p:spPr>
          <a:xfrm>
            <a:off x="0" y="1831019"/>
            <a:ext cx="9144000" cy="0"/>
          </a:xfrm>
          <a:prstGeom prst="straightConnector1">
            <a:avLst/>
          </a:prstGeom>
          <a:noFill/>
          <a:ln cap="flat" cmpd="sng" w="9525">
            <a:solidFill>
              <a:srgbClr val="38516D"/>
            </a:solidFill>
            <a:prstDash val="dashDot"/>
            <a:round/>
            <a:headEnd len="sm" w="sm" type="none"/>
            <a:tailEnd len="sm" w="sm" type="none"/>
          </a:ln>
        </p:spPr>
      </p:cxnSp>
      <p:cxnSp>
        <p:nvCxnSpPr>
          <p:cNvPr id="573" name="Google Shape;573;p36"/>
          <p:cNvCxnSpPr/>
          <p:nvPr/>
        </p:nvCxnSpPr>
        <p:spPr>
          <a:xfrm>
            <a:off x="284827" y="4451141"/>
            <a:ext cx="428700" cy="0"/>
          </a:xfrm>
          <a:prstGeom prst="straightConnector1">
            <a:avLst/>
          </a:prstGeom>
          <a:noFill/>
          <a:ln cap="flat" cmpd="sng" w="9525">
            <a:solidFill>
              <a:srgbClr val="38516D"/>
            </a:solidFill>
            <a:prstDash val="solid"/>
            <a:round/>
            <a:headEnd len="sm" w="sm" type="none"/>
            <a:tailEnd len="med" w="med" type="triangle"/>
          </a:ln>
        </p:spPr>
      </p:cxnSp>
      <p:cxnSp>
        <p:nvCxnSpPr>
          <p:cNvPr id="574" name="Google Shape;574;p36"/>
          <p:cNvCxnSpPr/>
          <p:nvPr/>
        </p:nvCxnSpPr>
        <p:spPr>
          <a:xfrm>
            <a:off x="284827" y="4742087"/>
            <a:ext cx="428700" cy="0"/>
          </a:xfrm>
          <a:prstGeom prst="straightConnector1">
            <a:avLst/>
          </a:prstGeom>
          <a:noFill/>
          <a:ln cap="flat" cmpd="sng" w="9525">
            <a:solidFill>
              <a:srgbClr val="38516D"/>
            </a:solidFill>
            <a:prstDash val="dash"/>
            <a:round/>
            <a:headEnd len="med" w="med" type="oval"/>
            <a:tailEnd len="med" w="med" type="triangle"/>
          </a:ln>
        </p:spPr>
      </p:cxnSp>
      <p:sp>
        <p:nvSpPr>
          <p:cNvPr id="575" name="Google Shape;575;p36"/>
          <p:cNvSpPr txBox="1"/>
          <p:nvPr/>
        </p:nvSpPr>
        <p:spPr>
          <a:xfrm>
            <a:off x="840946" y="4358275"/>
            <a:ext cx="13563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データ連携（作成/更新）</a:t>
            </a:r>
            <a:endParaRPr b="1" i="0" sz="800" u="none" cap="none" strike="noStrike">
              <a:solidFill>
                <a:srgbClr val="000000"/>
              </a:solidFill>
              <a:latin typeface="Arial"/>
              <a:ea typeface="Arial"/>
              <a:cs typeface="Arial"/>
              <a:sym typeface="Arial"/>
            </a:endParaRPr>
          </a:p>
        </p:txBody>
      </p:sp>
      <p:sp>
        <p:nvSpPr>
          <p:cNvPr id="576" name="Google Shape;576;p36"/>
          <p:cNvSpPr txBox="1"/>
          <p:nvPr/>
        </p:nvSpPr>
        <p:spPr>
          <a:xfrm>
            <a:off x="840946" y="4649768"/>
            <a:ext cx="1356300" cy="315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●から矢印の方向に参照関係</a:t>
            </a:r>
            <a:endParaRPr b="1" i="0" sz="800" u="none" cap="none" strike="noStrike">
              <a:solidFill>
                <a:srgbClr val="000000"/>
              </a:solidFill>
              <a:latin typeface="Arial"/>
              <a:ea typeface="Arial"/>
              <a:cs typeface="Arial"/>
              <a:sym typeface="Arial"/>
            </a:endParaRPr>
          </a:p>
        </p:txBody>
      </p:sp>
      <p:sp>
        <p:nvSpPr>
          <p:cNvPr id="577" name="Google Shape;577;p36"/>
          <p:cNvSpPr/>
          <p:nvPr/>
        </p:nvSpPr>
        <p:spPr>
          <a:xfrm>
            <a:off x="119668" y="3935957"/>
            <a:ext cx="2235900" cy="991200"/>
          </a:xfrm>
          <a:prstGeom prst="rect">
            <a:avLst/>
          </a:prstGeom>
          <a:noFill/>
          <a:ln cap="flat" cmpd="sng" w="12700">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578" name="Google Shape;578;p36"/>
          <p:cNvSpPr/>
          <p:nvPr/>
        </p:nvSpPr>
        <p:spPr>
          <a:xfrm>
            <a:off x="1733956" y="2306543"/>
            <a:ext cx="747600" cy="3330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親キャンペーン</a:t>
            </a:r>
            <a:endParaRPr b="1" i="0" sz="700" u="none" cap="none" strike="noStrike">
              <a:solidFill>
                <a:srgbClr val="FFFFFF"/>
              </a:solidFill>
              <a:latin typeface="Arial"/>
              <a:ea typeface="Arial"/>
              <a:cs typeface="Arial"/>
              <a:sym typeface="Arial"/>
            </a:endParaRPr>
          </a:p>
        </p:txBody>
      </p:sp>
      <p:cxnSp>
        <p:nvCxnSpPr>
          <p:cNvPr id="579" name="Google Shape;579;p36"/>
          <p:cNvCxnSpPr>
            <a:stCxn id="578" idx="2"/>
            <a:endCxn id="543" idx="1"/>
          </p:cNvCxnSpPr>
          <p:nvPr/>
        </p:nvCxnSpPr>
        <p:spPr>
          <a:xfrm flipH="1" rot="-5400000">
            <a:off x="1882907" y="2864393"/>
            <a:ext cx="613500" cy="163800"/>
          </a:xfrm>
          <a:prstGeom prst="bentConnector2">
            <a:avLst/>
          </a:prstGeom>
          <a:noFill/>
          <a:ln cap="flat" cmpd="sng" w="9525">
            <a:solidFill>
              <a:srgbClr val="38516D"/>
            </a:solidFill>
            <a:prstDash val="dash"/>
            <a:round/>
            <a:headEnd len="med" w="med" type="triangle"/>
            <a:tailEnd len="med" w="med" type="oval"/>
          </a:ln>
        </p:spPr>
      </p:cxnSp>
      <p:cxnSp>
        <p:nvCxnSpPr>
          <p:cNvPr id="580" name="Google Shape;580;p36"/>
          <p:cNvCxnSpPr>
            <a:stCxn id="578" idx="2"/>
            <a:endCxn id="544" idx="0"/>
          </p:cNvCxnSpPr>
          <p:nvPr/>
        </p:nvCxnSpPr>
        <p:spPr>
          <a:xfrm flipH="1" rot="-5400000">
            <a:off x="2648957" y="2098342"/>
            <a:ext cx="442500" cy="1524900"/>
          </a:xfrm>
          <a:prstGeom prst="bentConnector3">
            <a:avLst>
              <a:gd fmla="val 50007" name="adj1"/>
            </a:avLst>
          </a:prstGeom>
          <a:noFill/>
          <a:ln cap="flat" cmpd="sng" w="9525">
            <a:solidFill>
              <a:srgbClr val="38516D"/>
            </a:solidFill>
            <a:prstDash val="dash"/>
            <a:round/>
            <a:headEnd len="med" w="med" type="triangle"/>
            <a:tailEnd len="med" w="med" type="oval"/>
          </a:ln>
        </p:spPr>
      </p:cxnSp>
      <p:sp>
        <p:nvSpPr>
          <p:cNvPr id="581" name="Google Shape;581;p36"/>
          <p:cNvSpPr/>
          <p:nvPr/>
        </p:nvSpPr>
        <p:spPr>
          <a:xfrm>
            <a:off x="4569425" y="2988438"/>
            <a:ext cx="836100" cy="359100"/>
          </a:xfrm>
          <a:prstGeom prst="rect">
            <a:avLst/>
          </a:prstGeom>
          <a:solidFill>
            <a:srgbClr val="70AD4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親キャンペーンメンバ作成/更新フロー</a:t>
            </a:r>
            <a:endParaRPr b="1" i="0" sz="800" u="none" cap="none" strike="noStrike">
              <a:solidFill>
                <a:srgbClr val="FFFFFF"/>
              </a:solidFill>
              <a:latin typeface="Arial"/>
              <a:ea typeface="Arial"/>
              <a:cs typeface="Arial"/>
              <a:sym typeface="Arial"/>
            </a:endParaRPr>
          </a:p>
        </p:txBody>
      </p:sp>
      <p:cxnSp>
        <p:nvCxnSpPr>
          <p:cNvPr id="582" name="Google Shape;582;p36"/>
          <p:cNvCxnSpPr>
            <a:stCxn id="532" idx="1"/>
            <a:endCxn id="581" idx="2"/>
          </p:cNvCxnSpPr>
          <p:nvPr/>
        </p:nvCxnSpPr>
        <p:spPr>
          <a:xfrm rot="10800000">
            <a:off x="4987580" y="3347633"/>
            <a:ext cx="476700" cy="462300"/>
          </a:xfrm>
          <a:prstGeom prst="bentConnector2">
            <a:avLst/>
          </a:prstGeom>
          <a:noFill/>
          <a:ln cap="flat" cmpd="sng" w="9525">
            <a:solidFill>
              <a:srgbClr val="FF0000"/>
            </a:solidFill>
            <a:prstDash val="solid"/>
            <a:round/>
            <a:headEnd len="sm" w="sm" type="none"/>
            <a:tailEnd len="med" w="med" type="triangle"/>
          </a:ln>
        </p:spPr>
      </p:cxnSp>
      <p:sp>
        <p:nvSpPr>
          <p:cNvPr id="583" name="Google Shape;583;p36"/>
          <p:cNvSpPr/>
          <p:nvPr/>
        </p:nvSpPr>
        <p:spPr>
          <a:xfrm>
            <a:off x="6467504" y="4464761"/>
            <a:ext cx="836100" cy="359100"/>
          </a:xfrm>
          <a:prstGeom prst="rect">
            <a:avLst/>
          </a:prstGeom>
          <a:solidFill>
            <a:srgbClr val="70AD4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キャンペーンメンバに関連付けるフロー</a:t>
            </a:r>
            <a:endParaRPr b="1" i="0" sz="800" u="none" cap="none" strike="noStrike">
              <a:solidFill>
                <a:srgbClr val="FFFFFF"/>
              </a:solidFill>
              <a:latin typeface="Arial"/>
              <a:ea typeface="Arial"/>
              <a:cs typeface="Arial"/>
              <a:sym typeface="Arial"/>
            </a:endParaRPr>
          </a:p>
        </p:txBody>
      </p:sp>
      <p:cxnSp>
        <p:nvCxnSpPr>
          <p:cNvPr id="584" name="Google Shape;584;p36"/>
          <p:cNvCxnSpPr>
            <a:endCxn id="583" idx="3"/>
          </p:cNvCxnSpPr>
          <p:nvPr/>
        </p:nvCxnSpPr>
        <p:spPr>
          <a:xfrm rot="10800000">
            <a:off x="7303604" y="4644311"/>
            <a:ext cx="792900" cy="5400"/>
          </a:xfrm>
          <a:prstGeom prst="straightConnector1">
            <a:avLst/>
          </a:prstGeom>
          <a:noFill/>
          <a:ln cap="flat" cmpd="sng" w="9525">
            <a:solidFill>
              <a:srgbClr val="FF0000"/>
            </a:solidFill>
            <a:prstDash val="solid"/>
            <a:round/>
            <a:headEnd len="sm" w="sm" type="none"/>
            <a:tailEnd len="med" w="med" type="triangle"/>
          </a:ln>
        </p:spPr>
      </p:cxnSp>
      <p:cxnSp>
        <p:nvCxnSpPr>
          <p:cNvPr id="585" name="Google Shape;585;p36"/>
          <p:cNvCxnSpPr>
            <a:stCxn id="532" idx="2"/>
            <a:endCxn id="583" idx="1"/>
          </p:cNvCxnSpPr>
          <p:nvPr/>
        </p:nvCxnSpPr>
        <p:spPr>
          <a:xfrm flipH="1" rot="-5400000">
            <a:off x="6101630" y="4278233"/>
            <a:ext cx="325200" cy="406800"/>
          </a:xfrm>
          <a:prstGeom prst="bentConnector2">
            <a:avLst/>
          </a:prstGeom>
          <a:noFill/>
          <a:ln cap="flat" cmpd="sng" w="9525">
            <a:solidFill>
              <a:srgbClr val="38516D"/>
            </a:solidFill>
            <a:prstDash val="dash"/>
            <a:round/>
            <a:headEnd len="med" w="med" type="triangle"/>
            <a:tailEnd len="med" w="med" type="oval"/>
          </a:ln>
        </p:spPr>
      </p:cxnSp>
      <p:cxnSp>
        <p:nvCxnSpPr>
          <p:cNvPr id="586" name="Google Shape;586;p36"/>
          <p:cNvCxnSpPr>
            <a:stCxn id="533" idx="2"/>
          </p:cNvCxnSpPr>
          <p:nvPr/>
        </p:nvCxnSpPr>
        <p:spPr>
          <a:xfrm flipH="1">
            <a:off x="2870461" y="1763704"/>
            <a:ext cx="964200" cy="1318200"/>
          </a:xfrm>
          <a:prstGeom prst="straightConnector1">
            <a:avLst/>
          </a:prstGeom>
          <a:noFill/>
          <a:ln cap="flat" cmpd="sng" w="9525">
            <a:solidFill>
              <a:srgbClr val="38516D"/>
            </a:solidFill>
            <a:prstDash val="solid"/>
            <a:round/>
            <a:headEnd len="sm" w="sm" type="none"/>
            <a:tailEnd len="med" w="med" type="triangle"/>
          </a:ln>
        </p:spPr>
      </p:cxnSp>
      <p:cxnSp>
        <p:nvCxnSpPr>
          <p:cNvPr id="587" name="Google Shape;587;p36"/>
          <p:cNvCxnSpPr>
            <a:stCxn id="533" idx="2"/>
          </p:cNvCxnSpPr>
          <p:nvPr/>
        </p:nvCxnSpPr>
        <p:spPr>
          <a:xfrm>
            <a:off x="3834661" y="1763704"/>
            <a:ext cx="10500" cy="1313700"/>
          </a:xfrm>
          <a:prstGeom prst="straightConnector1">
            <a:avLst/>
          </a:prstGeom>
          <a:noFill/>
          <a:ln cap="flat" cmpd="sng" w="9525">
            <a:solidFill>
              <a:srgbClr val="38516D"/>
            </a:solidFill>
            <a:prstDash val="solid"/>
            <a:round/>
            <a:headEnd len="sm" w="sm" type="none"/>
            <a:tailEnd len="med" w="med" type="triangle"/>
          </a:ln>
        </p:spPr>
      </p:cxnSp>
      <p:cxnSp>
        <p:nvCxnSpPr>
          <p:cNvPr id="588" name="Google Shape;588;p36"/>
          <p:cNvCxnSpPr>
            <a:stCxn id="533" idx="2"/>
            <a:endCxn id="578" idx="0"/>
          </p:cNvCxnSpPr>
          <p:nvPr/>
        </p:nvCxnSpPr>
        <p:spPr>
          <a:xfrm flipH="1">
            <a:off x="2107861" y="1763704"/>
            <a:ext cx="1726800" cy="542700"/>
          </a:xfrm>
          <a:prstGeom prst="straightConnector1">
            <a:avLst/>
          </a:prstGeom>
          <a:noFill/>
          <a:ln cap="flat" cmpd="sng" w="9525">
            <a:solidFill>
              <a:srgbClr val="38516D"/>
            </a:solidFill>
            <a:prstDash val="solid"/>
            <a:round/>
            <a:headEnd len="sm" w="sm" type="none"/>
            <a:tailEnd len="med" w="med" type="triangle"/>
          </a:ln>
        </p:spPr>
      </p:cxnSp>
      <p:sp>
        <p:nvSpPr>
          <p:cNvPr id="589" name="Google Shape;589;p36"/>
          <p:cNvSpPr/>
          <p:nvPr/>
        </p:nvSpPr>
        <p:spPr>
          <a:xfrm>
            <a:off x="4031057" y="2306543"/>
            <a:ext cx="747600" cy="3330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親キャンペーン</a:t>
            </a:r>
            <a:endParaRPr b="1" i="0" sz="7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700" u="none" cap="none" strike="noStrike">
                <a:solidFill>
                  <a:srgbClr val="FFFFFF"/>
                </a:solidFill>
                <a:latin typeface="Arial"/>
                <a:ea typeface="Arial"/>
                <a:cs typeface="Arial"/>
                <a:sym typeface="Arial"/>
              </a:rPr>
              <a:t>メンバー</a:t>
            </a:r>
            <a:endParaRPr b="1" i="0" sz="700" u="none" cap="none" strike="noStrike">
              <a:solidFill>
                <a:srgbClr val="FFFFFF"/>
              </a:solidFill>
              <a:latin typeface="Arial"/>
              <a:ea typeface="Arial"/>
              <a:cs typeface="Arial"/>
              <a:sym typeface="Arial"/>
            </a:endParaRPr>
          </a:p>
        </p:txBody>
      </p:sp>
      <p:cxnSp>
        <p:nvCxnSpPr>
          <p:cNvPr id="590" name="Google Shape;590;p36"/>
          <p:cNvCxnSpPr>
            <a:stCxn id="589" idx="1"/>
            <a:endCxn id="578" idx="3"/>
          </p:cNvCxnSpPr>
          <p:nvPr/>
        </p:nvCxnSpPr>
        <p:spPr>
          <a:xfrm rot="10800000">
            <a:off x="2481557" y="2473043"/>
            <a:ext cx="1549500" cy="0"/>
          </a:xfrm>
          <a:prstGeom prst="straightConnector1">
            <a:avLst/>
          </a:prstGeom>
          <a:noFill/>
          <a:ln cap="flat" cmpd="sng" w="9525">
            <a:solidFill>
              <a:srgbClr val="38516D"/>
            </a:solidFill>
            <a:prstDash val="dash"/>
            <a:round/>
            <a:headEnd len="sm" w="sm" type="none"/>
            <a:tailEnd len="med" w="med" type="triangle"/>
          </a:ln>
        </p:spPr>
      </p:cxnSp>
      <p:cxnSp>
        <p:nvCxnSpPr>
          <p:cNvPr id="591" name="Google Shape;591;p36"/>
          <p:cNvCxnSpPr>
            <a:stCxn id="533" idx="2"/>
            <a:endCxn id="545" idx="0"/>
          </p:cNvCxnSpPr>
          <p:nvPr/>
        </p:nvCxnSpPr>
        <p:spPr>
          <a:xfrm>
            <a:off x="3834661" y="1763704"/>
            <a:ext cx="1253700" cy="2779200"/>
          </a:xfrm>
          <a:prstGeom prst="straightConnector1">
            <a:avLst/>
          </a:prstGeom>
          <a:noFill/>
          <a:ln cap="flat" cmpd="sng" w="9525">
            <a:solidFill>
              <a:srgbClr val="38516D"/>
            </a:solidFill>
            <a:prstDash val="solid"/>
            <a:round/>
            <a:headEnd len="sm" w="sm" type="none"/>
            <a:tailEnd len="med" w="med" type="triangle"/>
          </a:ln>
        </p:spPr>
      </p:cxnSp>
      <p:cxnSp>
        <p:nvCxnSpPr>
          <p:cNvPr id="592" name="Google Shape;592;p36"/>
          <p:cNvCxnSpPr>
            <a:stCxn id="581" idx="0"/>
            <a:endCxn id="589" idx="2"/>
          </p:cNvCxnSpPr>
          <p:nvPr/>
        </p:nvCxnSpPr>
        <p:spPr>
          <a:xfrm flipH="1" rot="5400000">
            <a:off x="4521725" y="2522688"/>
            <a:ext cx="348900" cy="582600"/>
          </a:xfrm>
          <a:prstGeom prst="bentConnector3">
            <a:avLst>
              <a:gd fmla="val 49989" name="adj1"/>
            </a:avLst>
          </a:prstGeom>
          <a:noFill/>
          <a:ln cap="flat" cmpd="sng" w="9525">
            <a:solidFill>
              <a:srgbClr val="38516D"/>
            </a:solidFill>
            <a:prstDash val="solid"/>
            <a:round/>
            <a:headEnd len="sm" w="sm" type="none"/>
            <a:tailEnd len="med" w="med" type="triangle"/>
          </a:ln>
        </p:spPr>
      </p:cxnSp>
      <p:cxnSp>
        <p:nvCxnSpPr>
          <p:cNvPr id="593" name="Google Shape;593;p36"/>
          <p:cNvCxnSpPr/>
          <p:nvPr/>
        </p:nvCxnSpPr>
        <p:spPr>
          <a:xfrm>
            <a:off x="284827" y="4125971"/>
            <a:ext cx="428700" cy="0"/>
          </a:xfrm>
          <a:prstGeom prst="straightConnector1">
            <a:avLst/>
          </a:prstGeom>
          <a:noFill/>
          <a:ln cap="flat" cmpd="sng" w="9525">
            <a:solidFill>
              <a:srgbClr val="FF0000"/>
            </a:solidFill>
            <a:prstDash val="solid"/>
            <a:round/>
            <a:headEnd len="sm" w="sm" type="none"/>
            <a:tailEnd len="med" w="med" type="triangle"/>
          </a:ln>
        </p:spPr>
      </p:cxnSp>
      <p:sp>
        <p:nvSpPr>
          <p:cNvPr id="594" name="Google Shape;594;p36"/>
          <p:cNvSpPr txBox="1"/>
          <p:nvPr/>
        </p:nvSpPr>
        <p:spPr>
          <a:xfrm>
            <a:off x="840946" y="4025991"/>
            <a:ext cx="13563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フロー処理実行</a:t>
            </a:r>
            <a:endParaRPr b="1" i="0" sz="800" u="none" cap="none" strike="noStrike">
              <a:solidFill>
                <a:srgbClr val="000000"/>
              </a:solidFill>
              <a:latin typeface="Arial"/>
              <a:ea typeface="Arial"/>
              <a:cs typeface="Arial"/>
              <a:sym typeface="Arial"/>
            </a:endParaRPr>
          </a:p>
        </p:txBody>
      </p:sp>
      <p:sp>
        <p:nvSpPr>
          <p:cNvPr id="595" name="Google Shape;595;p36"/>
          <p:cNvSpPr txBox="1"/>
          <p:nvPr/>
        </p:nvSpPr>
        <p:spPr>
          <a:xfrm>
            <a:off x="6612332" y="3845657"/>
            <a:ext cx="806700" cy="315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視聴日時更新時に実行</a:t>
            </a:r>
            <a:endParaRPr b="0" i="0" sz="800" u="none" cap="none" strike="noStrike">
              <a:solidFill>
                <a:srgbClr val="000000"/>
              </a:solidFill>
              <a:latin typeface="Arial"/>
              <a:ea typeface="Arial"/>
              <a:cs typeface="Arial"/>
              <a:sym typeface="Arial"/>
            </a:endParaRPr>
          </a:p>
        </p:txBody>
      </p:sp>
      <p:sp>
        <p:nvSpPr>
          <p:cNvPr id="596" name="Google Shape;596;p36"/>
          <p:cNvSpPr txBox="1"/>
          <p:nvPr/>
        </p:nvSpPr>
        <p:spPr>
          <a:xfrm>
            <a:off x="506275" y="204300"/>
            <a:ext cx="7644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連携の全体像</a:t>
            </a:r>
            <a:endParaRPr b="1" sz="1600"/>
          </a:p>
        </p:txBody>
      </p:sp>
      <p:sp>
        <p:nvSpPr>
          <p:cNvPr id="597" name="Google Shape;597;p36"/>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7"/>
          <p:cNvSpPr/>
          <p:nvPr/>
        </p:nvSpPr>
        <p:spPr>
          <a:xfrm>
            <a:off x="90367" y="1983715"/>
            <a:ext cx="1878000" cy="809100"/>
          </a:xfrm>
          <a:prstGeom prst="diamond">
            <a:avLst/>
          </a:prstGeom>
          <a:solidFill>
            <a:srgbClr val="38516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603" name="Google Shape;603;p37"/>
          <p:cNvSpPr txBox="1"/>
          <p:nvPr/>
        </p:nvSpPr>
        <p:spPr>
          <a:xfrm>
            <a:off x="222422" y="2214273"/>
            <a:ext cx="1614300" cy="333900"/>
          </a:xfrm>
          <a:prstGeom prst="rect">
            <a:avLst/>
          </a:prstGeom>
          <a:noFill/>
          <a:ln>
            <a:noFill/>
          </a:ln>
        </p:spPr>
        <p:txBody>
          <a:bodyPr anchorCtr="0" anchor="t" bIns="34275" lIns="68575" spcFirstLastPara="1" rIns="68575" wrap="square" tIns="34275">
            <a:spAutoFit/>
          </a:bodyPr>
          <a:lstStyle/>
          <a:p>
            <a:pPr indent="0" lvl="0" marL="88900" marR="0" rtl="0" algn="ctr">
              <a:lnSpc>
                <a:spcPct val="115000"/>
              </a:lnSpc>
              <a:spcBef>
                <a:spcPts val="0"/>
              </a:spcBef>
              <a:spcAft>
                <a:spcPts val="0"/>
              </a:spcAft>
              <a:buClr>
                <a:schemeClr val="dk1"/>
              </a:buClr>
              <a:buSzPts val="800"/>
              <a:buFont typeface="Arial"/>
              <a:buNone/>
            </a:pPr>
            <a:r>
              <a:rPr b="0" i="0" lang="ja" sz="800" u="none" cap="none" strike="noStrike">
                <a:solidFill>
                  <a:schemeClr val="lt1"/>
                </a:solidFill>
                <a:latin typeface="Arial"/>
                <a:ea typeface="Arial"/>
                <a:cs typeface="Arial"/>
                <a:sym typeface="Arial"/>
              </a:rPr>
              <a:t>取引先責任者に</a:t>
            </a:r>
            <a:endParaRPr b="0" i="0" sz="800" u="none" cap="none" strike="noStrike">
              <a:solidFill>
                <a:schemeClr val="lt1"/>
              </a:solidFill>
              <a:latin typeface="Arial"/>
              <a:ea typeface="Arial"/>
              <a:cs typeface="Arial"/>
              <a:sym typeface="Arial"/>
            </a:endParaRPr>
          </a:p>
          <a:p>
            <a:pPr indent="0" lvl="0" marL="88900" marR="0" rtl="0" algn="ctr">
              <a:lnSpc>
                <a:spcPct val="115000"/>
              </a:lnSpc>
              <a:spcBef>
                <a:spcPts val="0"/>
              </a:spcBef>
              <a:spcAft>
                <a:spcPts val="0"/>
              </a:spcAft>
              <a:buClr>
                <a:schemeClr val="dk1"/>
              </a:buClr>
              <a:buSzPts val="800"/>
              <a:buFont typeface="Arial"/>
              <a:buNone/>
            </a:pPr>
            <a:r>
              <a:rPr b="0" i="0" lang="ja" sz="800" u="none" cap="none" strike="noStrike">
                <a:solidFill>
                  <a:schemeClr val="lt1"/>
                </a:solidFill>
                <a:latin typeface="Arial"/>
                <a:ea typeface="Arial"/>
                <a:cs typeface="Arial"/>
                <a:sym typeface="Arial"/>
              </a:rPr>
              <a:t>Nexpro_IDの設定あり</a:t>
            </a:r>
            <a:endParaRPr b="0" i="0" sz="800" u="none" cap="none" strike="noStrike">
              <a:solidFill>
                <a:srgbClr val="FFFFFF"/>
              </a:solidFill>
              <a:latin typeface="Arial"/>
              <a:ea typeface="Arial"/>
              <a:cs typeface="Arial"/>
              <a:sym typeface="Arial"/>
            </a:endParaRPr>
          </a:p>
        </p:txBody>
      </p:sp>
      <p:sp>
        <p:nvSpPr>
          <p:cNvPr id="604" name="Google Shape;604;p37"/>
          <p:cNvSpPr/>
          <p:nvPr/>
        </p:nvSpPr>
        <p:spPr>
          <a:xfrm>
            <a:off x="2619416" y="4213136"/>
            <a:ext cx="1258800" cy="489300"/>
          </a:xfrm>
          <a:prstGeom prst="rect">
            <a:avLst/>
          </a:prstGeom>
          <a:solidFill>
            <a:srgbClr val="38516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取引先責任者を更新</a:t>
            </a:r>
            <a:endParaRPr b="1" i="0" sz="800" u="none" cap="none" strike="noStrike">
              <a:solidFill>
                <a:srgbClr val="FFFFFF"/>
              </a:solidFill>
              <a:latin typeface="Arial"/>
              <a:ea typeface="Arial"/>
              <a:cs typeface="Arial"/>
              <a:sym typeface="Arial"/>
            </a:endParaRPr>
          </a:p>
        </p:txBody>
      </p:sp>
      <p:sp>
        <p:nvSpPr>
          <p:cNvPr id="605" name="Google Shape;605;p37"/>
          <p:cNvSpPr/>
          <p:nvPr/>
        </p:nvSpPr>
        <p:spPr>
          <a:xfrm>
            <a:off x="2309702" y="1983716"/>
            <a:ext cx="1878000" cy="809100"/>
          </a:xfrm>
          <a:prstGeom prst="diamond">
            <a:avLst/>
          </a:prstGeom>
          <a:solidFill>
            <a:srgbClr val="38516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606" name="Google Shape;606;p37"/>
          <p:cNvSpPr txBox="1"/>
          <p:nvPr/>
        </p:nvSpPr>
        <p:spPr>
          <a:xfrm>
            <a:off x="2400069" y="2210486"/>
            <a:ext cx="1614300" cy="333900"/>
          </a:xfrm>
          <a:prstGeom prst="rect">
            <a:avLst/>
          </a:prstGeom>
          <a:noFill/>
          <a:ln>
            <a:noFill/>
          </a:ln>
        </p:spPr>
        <p:txBody>
          <a:bodyPr anchorCtr="0" anchor="t" bIns="34275" lIns="68575" spcFirstLastPara="1" rIns="68575" wrap="square" tIns="34275">
            <a:spAutoFit/>
          </a:bodyPr>
          <a:lstStyle/>
          <a:p>
            <a:pPr indent="0" lvl="0" marL="88900" marR="0" rtl="0" algn="ctr">
              <a:lnSpc>
                <a:spcPct val="115000"/>
              </a:lnSpc>
              <a:spcBef>
                <a:spcPts val="0"/>
              </a:spcBef>
              <a:spcAft>
                <a:spcPts val="0"/>
              </a:spcAft>
              <a:buClr>
                <a:schemeClr val="dk1"/>
              </a:buClr>
              <a:buSzPts val="800"/>
              <a:buFont typeface="Arial"/>
              <a:buNone/>
            </a:pPr>
            <a:r>
              <a:rPr b="0" i="0" lang="ja" sz="800" u="none" cap="none" strike="noStrike">
                <a:solidFill>
                  <a:schemeClr val="lt1"/>
                </a:solidFill>
                <a:latin typeface="Arial"/>
                <a:ea typeface="Arial"/>
                <a:cs typeface="Arial"/>
                <a:sym typeface="Arial"/>
              </a:rPr>
              <a:t>Salesforceに</a:t>
            </a:r>
            <a:endParaRPr b="0" i="0" sz="800" u="none" cap="none" strike="noStrike">
              <a:solidFill>
                <a:schemeClr val="lt1"/>
              </a:solidFill>
              <a:latin typeface="Arial"/>
              <a:ea typeface="Arial"/>
              <a:cs typeface="Arial"/>
              <a:sym typeface="Arial"/>
            </a:endParaRPr>
          </a:p>
          <a:p>
            <a:pPr indent="0" lvl="0" marL="88900" marR="0" rtl="0" algn="ctr">
              <a:lnSpc>
                <a:spcPct val="115000"/>
              </a:lnSpc>
              <a:spcBef>
                <a:spcPts val="0"/>
              </a:spcBef>
              <a:spcAft>
                <a:spcPts val="0"/>
              </a:spcAft>
              <a:buClr>
                <a:schemeClr val="dk1"/>
              </a:buClr>
              <a:buSzPts val="800"/>
              <a:buFont typeface="Arial"/>
              <a:buNone/>
            </a:pPr>
            <a:r>
              <a:rPr b="0" i="0" lang="ja" sz="800" u="none" cap="none" strike="noStrike">
                <a:solidFill>
                  <a:schemeClr val="lt1"/>
                </a:solidFill>
                <a:latin typeface="Arial"/>
                <a:ea typeface="Arial"/>
                <a:cs typeface="Arial"/>
                <a:sym typeface="Arial"/>
              </a:rPr>
              <a:t>キー項目の一致データあり</a:t>
            </a:r>
            <a:endParaRPr b="0" i="0" sz="800" u="none" cap="none" strike="noStrike">
              <a:solidFill>
                <a:srgbClr val="FFFFFF"/>
              </a:solidFill>
              <a:latin typeface="Arial"/>
              <a:ea typeface="Arial"/>
              <a:cs typeface="Arial"/>
              <a:sym typeface="Arial"/>
            </a:endParaRPr>
          </a:p>
        </p:txBody>
      </p:sp>
      <p:sp>
        <p:nvSpPr>
          <p:cNvPr id="607" name="Google Shape;607;p37"/>
          <p:cNvSpPr/>
          <p:nvPr/>
        </p:nvSpPr>
        <p:spPr>
          <a:xfrm>
            <a:off x="5978449" y="4213136"/>
            <a:ext cx="12588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リードを更新</a:t>
            </a:r>
            <a:endParaRPr b="1" i="0" sz="800" u="none" cap="none" strike="noStrike">
              <a:solidFill>
                <a:srgbClr val="FFFFFF"/>
              </a:solidFill>
              <a:latin typeface="Arial"/>
              <a:ea typeface="Arial"/>
              <a:cs typeface="Arial"/>
              <a:sym typeface="Arial"/>
            </a:endParaRPr>
          </a:p>
        </p:txBody>
      </p:sp>
      <p:cxnSp>
        <p:nvCxnSpPr>
          <p:cNvPr id="608" name="Google Shape;608;p37"/>
          <p:cNvCxnSpPr>
            <a:stCxn id="602" idx="3"/>
            <a:endCxn id="605" idx="1"/>
          </p:cNvCxnSpPr>
          <p:nvPr/>
        </p:nvCxnSpPr>
        <p:spPr>
          <a:xfrm>
            <a:off x="1968367" y="2388265"/>
            <a:ext cx="341400" cy="0"/>
          </a:xfrm>
          <a:prstGeom prst="straightConnector1">
            <a:avLst/>
          </a:prstGeom>
          <a:noFill/>
          <a:ln cap="flat" cmpd="sng" w="9525">
            <a:solidFill>
              <a:srgbClr val="38516D"/>
            </a:solidFill>
            <a:prstDash val="dash"/>
            <a:round/>
            <a:headEnd len="sm" w="sm" type="none"/>
            <a:tailEnd len="med" w="med" type="triangle"/>
          </a:ln>
        </p:spPr>
      </p:cxnSp>
      <p:cxnSp>
        <p:nvCxnSpPr>
          <p:cNvPr id="609" name="Google Shape;609;p37"/>
          <p:cNvCxnSpPr>
            <a:stCxn id="602" idx="2"/>
            <a:endCxn id="604" idx="0"/>
          </p:cNvCxnSpPr>
          <p:nvPr/>
        </p:nvCxnSpPr>
        <p:spPr>
          <a:xfrm flipH="1" rot="-5400000">
            <a:off x="1428967" y="2393215"/>
            <a:ext cx="1420200" cy="2219400"/>
          </a:xfrm>
          <a:prstGeom prst="bentConnector3">
            <a:avLst>
              <a:gd fmla="val 49997" name="adj1"/>
            </a:avLst>
          </a:prstGeom>
          <a:noFill/>
          <a:ln cap="flat" cmpd="sng" w="9525">
            <a:solidFill>
              <a:srgbClr val="38516D"/>
            </a:solidFill>
            <a:prstDash val="solid"/>
            <a:round/>
            <a:headEnd len="sm" w="sm" type="none"/>
            <a:tailEnd len="med" w="med" type="triangle"/>
          </a:ln>
        </p:spPr>
      </p:cxnSp>
      <p:cxnSp>
        <p:nvCxnSpPr>
          <p:cNvPr id="610" name="Google Shape;610;p37"/>
          <p:cNvCxnSpPr>
            <a:stCxn id="605" idx="2"/>
            <a:endCxn id="604" idx="0"/>
          </p:cNvCxnSpPr>
          <p:nvPr/>
        </p:nvCxnSpPr>
        <p:spPr>
          <a:xfrm flipH="1" rot="-5400000">
            <a:off x="2538902" y="3502616"/>
            <a:ext cx="1420200" cy="600"/>
          </a:xfrm>
          <a:prstGeom prst="bentConnector3">
            <a:avLst>
              <a:gd fmla="val 49997" name="adj1"/>
            </a:avLst>
          </a:prstGeom>
          <a:noFill/>
          <a:ln cap="flat" cmpd="sng" w="9525">
            <a:solidFill>
              <a:srgbClr val="38516D"/>
            </a:solidFill>
            <a:prstDash val="solid"/>
            <a:round/>
            <a:headEnd len="sm" w="sm" type="none"/>
            <a:tailEnd len="med" w="med" type="triangle"/>
          </a:ln>
        </p:spPr>
      </p:cxnSp>
      <p:sp>
        <p:nvSpPr>
          <p:cNvPr id="611" name="Google Shape;611;p37"/>
          <p:cNvSpPr/>
          <p:nvPr/>
        </p:nvSpPr>
        <p:spPr>
          <a:xfrm>
            <a:off x="7761365" y="4213136"/>
            <a:ext cx="12588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リードを新規作成</a:t>
            </a:r>
            <a:endParaRPr b="1" i="0" sz="800" u="none" cap="none" strike="noStrike">
              <a:solidFill>
                <a:srgbClr val="FFFFFF"/>
              </a:solidFill>
              <a:latin typeface="Arial"/>
              <a:ea typeface="Arial"/>
              <a:cs typeface="Arial"/>
              <a:sym typeface="Arial"/>
            </a:endParaRPr>
          </a:p>
        </p:txBody>
      </p:sp>
      <p:cxnSp>
        <p:nvCxnSpPr>
          <p:cNvPr id="612" name="Google Shape;612;p37"/>
          <p:cNvCxnSpPr>
            <a:stCxn id="613" idx="3"/>
            <a:endCxn id="611" idx="0"/>
          </p:cNvCxnSpPr>
          <p:nvPr/>
        </p:nvCxnSpPr>
        <p:spPr>
          <a:xfrm flipH="1">
            <a:off x="8390870" y="2388266"/>
            <a:ext cx="220500" cy="1824900"/>
          </a:xfrm>
          <a:prstGeom prst="bentConnector4">
            <a:avLst>
              <a:gd fmla="val -80912" name="adj1"/>
              <a:gd fmla="val 60129" name="adj2"/>
            </a:avLst>
          </a:prstGeom>
          <a:noFill/>
          <a:ln cap="flat" cmpd="sng" w="9525">
            <a:solidFill>
              <a:srgbClr val="38516D"/>
            </a:solidFill>
            <a:prstDash val="dash"/>
            <a:round/>
            <a:headEnd len="sm" w="sm" type="none"/>
            <a:tailEnd len="med" w="med" type="triangle"/>
          </a:ln>
        </p:spPr>
      </p:cxnSp>
      <p:sp>
        <p:nvSpPr>
          <p:cNvPr id="614" name="Google Shape;614;p37"/>
          <p:cNvSpPr txBox="1"/>
          <p:nvPr/>
        </p:nvSpPr>
        <p:spPr>
          <a:xfrm>
            <a:off x="577673" y="2854976"/>
            <a:ext cx="405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Yes</a:t>
            </a:r>
            <a:endParaRPr b="0" i="0" sz="800" u="none" cap="none" strike="noStrike">
              <a:solidFill>
                <a:srgbClr val="000000"/>
              </a:solidFill>
              <a:latin typeface="Arial"/>
              <a:ea typeface="Arial"/>
              <a:cs typeface="Arial"/>
              <a:sym typeface="Arial"/>
            </a:endParaRPr>
          </a:p>
        </p:txBody>
      </p:sp>
      <p:sp>
        <p:nvSpPr>
          <p:cNvPr id="615" name="Google Shape;615;p37"/>
          <p:cNvSpPr txBox="1"/>
          <p:nvPr/>
        </p:nvSpPr>
        <p:spPr>
          <a:xfrm>
            <a:off x="1108674" y="1271864"/>
            <a:ext cx="10296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セミナー申込実施</a:t>
            </a:r>
            <a:endParaRPr b="0" i="0" sz="800" u="none" cap="none" strike="noStrike">
              <a:solidFill>
                <a:srgbClr val="000000"/>
              </a:solidFill>
              <a:latin typeface="Arial"/>
              <a:ea typeface="Arial"/>
              <a:cs typeface="Arial"/>
              <a:sym typeface="Arial"/>
            </a:endParaRPr>
          </a:p>
        </p:txBody>
      </p:sp>
      <p:sp>
        <p:nvSpPr>
          <p:cNvPr id="616" name="Google Shape;616;p37"/>
          <p:cNvSpPr txBox="1"/>
          <p:nvPr/>
        </p:nvSpPr>
        <p:spPr>
          <a:xfrm>
            <a:off x="1936163" y="2118061"/>
            <a:ext cx="405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No</a:t>
            </a:r>
            <a:endParaRPr b="0" i="0" sz="800" u="none" cap="none" strike="noStrike">
              <a:solidFill>
                <a:srgbClr val="000000"/>
              </a:solidFill>
              <a:latin typeface="Arial"/>
              <a:ea typeface="Arial"/>
              <a:cs typeface="Arial"/>
              <a:sym typeface="Arial"/>
            </a:endParaRPr>
          </a:p>
        </p:txBody>
      </p:sp>
      <p:sp>
        <p:nvSpPr>
          <p:cNvPr id="617" name="Google Shape;617;p37"/>
          <p:cNvSpPr/>
          <p:nvPr/>
        </p:nvSpPr>
        <p:spPr>
          <a:xfrm>
            <a:off x="925541" y="949037"/>
            <a:ext cx="210000" cy="210000"/>
          </a:xfrm>
          <a:prstGeom prst="ellipse">
            <a:avLst/>
          </a:prstGeom>
          <a:solidFill>
            <a:srgbClr val="38516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618" name="Google Shape;618;p37"/>
          <p:cNvCxnSpPr>
            <a:stCxn id="617" idx="4"/>
            <a:endCxn id="602" idx="0"/>
          </p:cNvCxnSpPr>
          <p:nvPr/>
        </p:nvCxnSpPr>
        <p:spPr>
          <a:xfrm flipH="1">
            <a:off x="1029341" y="1159037"/>
            <a:ext cx="1200" cy="824700"/>
          </a:xfrm>
          <a:prstGeom prst="straightConnector1">
            <a:avLst/>
          </a:prstGeom>
          <a:noFill/>
          <a:ln cap="flat" cmpd="sng" w="9525">
            <a:solidFill>
              <a:srgbClr val="38516D"/>
            </a:solidFill>
            <a:prstDash val="solid"/>
            <a:round/>
            <a:headEnd len="sm" w="sm" type="none"/>
            <a:tailEnd len="med" w="med" type="triangle"/>
          </a:ln>
        </p:spPr>
      </p:cxnSp>
      <p:sp>
        <p:nvSpPr>
          <p:cNvPr id="619" name="Google Shape;619;p37"/>
          <p:cNvSpPr txBox="1"/>
          <p:nvPr/>
        </p:nvSpPr>
        <p:spPr>
          <a:xfrm>
            <a:off x="2765217" y="2854976"/>
            <a:ext cx="405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Yes</a:t>
            </a:r>
            <a:endParaRPr b="0" i="0" sz="800" u="none" cap="none" strike="noStrike">
              <a:solidFill>
                <a:srgbClr val="000000"/>
              </a:solidFill>
              <a:latin typeface="Arial"/>
              <a:ea typeface="Arial"/>
              <a:cs typeface="Arial"/>
              <a:sym typeface="Arial"/>
            </a:endParaRPr>
          </a:p>
        </p:txBody>
      </p:sp>
      <p:sp>
        <p:nvSpPr>
          <p:cNvPr id="620" name="Google Shape;620;p37"/>
          <p:cNvSpPr/>
          <p:nvPr/>
        </p:nvSpPr>
        <p:spPr>
          <a:xfrm>
            <a:off x="4514036" y="1983715"/>
            <a:ext cx="1878000" cy="809100"/>
          </a:xfrm>
          <a:prstGeom prst="diamond">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621" name="Google Shape;621;p37"/>
          <p:cNvSpPr txBox="1"/>
          <p:nvPr/>
        </p:nvSpPr>
        <p:spPr>
          <a:xfrm>
            <a:off x="4646090" y="2214273"/>
            <a:ext cx="1614300" cy="333900"/>
          </a:xfrm>
          <a:prstGeom prst="rect">
            <a:avLst/>
          </a:prstGeom>
          <a:noFill/>
          <a:ln>
            <a:noFill/>
          </a:ln>
        </p:spPr>
        <p:txBody>
          <a:bodyPr anchorCtr="0" anchor="t" bIns="34275" lIns="68575" spcFirstLastPara="1" rIns="68575" wrap="square" tIns="34275">
            <a:spAutoFit/>
          </a:bodyPr>
          <a:lstStyle/>
          <a:p>
            <a:pPr indent="0" lvl="0" marL="88900" marR="0" rtl="0" algn="ctr">
              <a:lnSpc>
                <a:spcPct val="115000"/>
              </a:lnSpc>
              <a:spcBef>
                <a:spcPts val="0"/>
              </a:spcBef>
              <a:spcAft>
                <a:spcPts val="0"/>
              </a:spcAft>
              <a:buClr>
                <a:srgbClr val="000000"/>
              </a:buClr>
              <a:buSzPts val="800"/>
              <a:buFont typeface="Arial"/>
              <a:buNone/>
            </a:pPr>
            <a:r>
              <a:rPr b="0" i="0" lang="ja" sz="800" u="none" cap="none" strike="noStrike">
                <a:solidFill>
                  <a:schemeClr val="lt1"/>
                </a:solidFill>
                <a:latin typeface="Arial"/>
                <a:ea typeface="Arial"/>
                <a:cs typeface="Arial"/>
                <a:sym typeface="Arial"/>
              </a:rPr>
              <a:t>リードに</a:t>
            </a:r>
            <a:endParaRPr b="0" i="0" sz="800" u="none" cap="none" strike="noStrike">
              <a:solidFill>
                <a:schemeClr val="lt1"/>
              </a:solidFill>
              <a:latin typeface="Arial"/>
              <a:ea typeface="Arial"/>
              <a:cs typeface="Arial"/>
              <a:sym typeface="Arial"/>
            </a:endParaRPr>
          </a:p>
          <a:p>
            <a:pPr indent="0" lvl="0" marL="88900" marR="0" rtl="0" algn="ctr">
              <a:lnSpc>
                <a:spcPct val="115000"/>
              </a:lnSpc>
              <a:spcBef>
                <a:spcPts val="0"/>
              </a:spcBef>
              <a:spcAft>
                <a:spcPts val="0"/>
              </a:spcAft>
              <a:buClr>
                <a:srgbClr val="000000"/>
              </a:buClr>
              <a:buSzPts val="800"/>
              <a:buFont typeface="Arial"/>
              <a:buNone/>
            </a:pPr>
            <a:r>
              <a:rPr b="0" i="0" lang="ja" sz="800" u="none" cap="none" strike="noStrike">
                <a:solidFill>
                  <a:schemeClr val="lt1"/>
                </a:solidFill>
                <a:latin typeface="Arial"/>
                <a:ea typeface="Arial"/>
                <a:cs typeface="Arial"/>
                <a:sym typeface="Arial"/>
              </a:rPr>
              <a:t>Nexpro_IDの設定あり</a:t>
            </a:r>
            <a:endParaRPr b="0" i="0" sz="800" u="none" cap="none" strike="noStrike">
              <a:solidFill>
                <a:srgbClr val="FFFFFF"/>
              </a:solidFill>
              <a:latin typeface="Arial"/>
              <a:ea typeface="Arial"/>
              <a:cs typeface="Arial"/>
              <a:sym typeface="Arial"/>
            </a:endParaRPr>
          </a:p>
        </p:txBody>
      </p:sp>
      <p:sp>
        <p:nvSpPr>
          <p:cNvPr id="613" name="Google Shape;613;p37"/>
          <p:cNvSpPr/>
          <p:nvPr/>
        </p:nvSpPr>
        <p:spPr>
          <a:xfrm>
            <a:off x="6733370" y="1983716"/>
            <a:ext cx="1878000" cy="809100"/>
          </a:xfrm>
          <a:prstGeom prst="diamond">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622" name="Google Shape;622;p37"/>
          <p:cNvSpPr txBox="1"/>
          <p:nvPr/>
        </p:nvSpPr>
        <p:spPr>
          <a:xfrm>
            <a:off x="6823738" y="2210486"/>
            <a:ext cx="1614300" cy="333900"/>
          </a:xfrm>
          <a:prstGeom prst="rect">
            <a:avLst/>
          </a:prstGeom>
          <a:noFill/>
          <a:ln>
            <a:noFill/>
          </a:ln>
        </p:spPr>
        <p:txBody>
          <a:bodyPr anchorCtr="0" anchor="t" bIns="34275" lIns="68575" spcFirstLastPara="1" rIns="68575" wrap="square" tIns="34275">
            <a:spAutoFit/>
          </a:bodyPr>
          <a:lstStyle/>
          <a:p>
            <a:pPr indent="0" lvl="0" marL="88900" marR="0" rtl="0" algn="ctr">
              <a:lnSpc>
                <a:spcPct val="115000"/>
              </a:lnSpc>
              <a:spcBef>
                <a:spcPts val="0"/>
              </a:spcBef>
              <a:spcAft>
                <a:spcPts val="0"/>
              </a:spcAft>
              <a:buClr>
                <a:srgbClr val="000000"/>
              </a:buClr>
              <a:buSzPts val="800"/>
              <a:buFont typeface="Arial"/>
              <a:buNone/>
            </a:pPr>
            <a:r>
              <a:rPr b="0" i="0" lang="ja" sz="800" u="none" cap="none" strike="noStrike">
                <a:solidFill>
                  <a:schemeClr val="lt1"/>
                </a:solidFill>
                <a:latin typeface="Arial"/>
                <a:ea typeface="Arial"/>
                <a:cs typeface="Arial"/>
                <a:sym typeface="Arial"/>
              </a:rPr>
              <a:t>Salesforceに</a:t>
            </a:r>
            <a:endParaRPr b="0" i="0" sz="800" u="none" cap="none" strike="noStrike">
              <a:solidFill>
                <a:schemeClr val="lt1"/>
              </a:solidFill>
              <a:latin typeface="Arial"/>
              <a:ea typeface="Arial"/>
              <a:cs typeface="Arial"/>
              <a:sym typeface="Arial"/>
            </a:endParaRPr>
          </a:p>
          <a:p>
            <a:pPr indent="0" lvl="0" marL="88900" marR="0" rtl="0" algn="ctr">
              <a:lnSpc>
                <a:spcPct val="115000"/>
              </a:lnSpc>
              <a:spcBef>
                <a:spcPts val="0"/>
              </a:spcBef>
              <a:spcAft>
                <a:spcPts val="0"/>
              </a:spcAft>
              <a:buClr>
                <a:srgbClr val="000000"/>
              </a:buClr>
              <a:buSzPts val="800"/>
              <a:buFont typeface="Arial"/>
              <a:buNone/>
            </a:pPr>
            <a:r>
              <a:rPr b="0" i="0" lang="ja" sz="800" u="none" cap="none" strike="noStrike">
                <a:solidFill>
                  <a:schemeClr val="lt1"/>
                </a:solidFill>
                <a:latin typeface="Arial"/>
                <a:ea typeface="Arial"/>
                <a:cs typeface="Arial"/>
                <a:sym typeface="Arial"/>
              </a:rPr>
              <a:t>キー項目の一致データあり</a:t>
            </a:r>
            <a:endParaRPr b="0" i="0" sz="800" u="none" cap="none" strike="noStrike">
              <a:solidFill>
                <a:srgbClr val="FFFFFF"/>
              </a:solidFill>
              <a:latin typeface="Arial"/>
              <a:ea typeface="Arial"/>
              <a:cs typeface="Arial"/>
              <a:sym typeface="Arial"/>
            </a:endParaRPr>
          </a:p>
        </p:txBody>
      </p:sp>
      <p:cxnSp>
        <p:nvCxnSpPr>
          <p:cNvPr id="623" name="Google Shape;623;p37"/>
          <p:cNvCxnSpPr>
            <a:stCxn id="620" idx="3"/>
            <a:endCxn id="613" idx="1"/>
          </p:cNvCxnSpPr>
          <p:nvPr/>
        </p:nvCxnSpPr>
        <p:spPr>
          <a:xfrm>
            <a:off x="6392036" y="2388265"/>
            <a:ext cx="341400" cy="0"/>
          </a:xfrm>
          <a:prstGeom prst="straightConnector1">
            <a:avLst/>
          </a:prstGeom>
          <a:noFill/>
          <a:ln cap="flat" cmpd="sng" w="9525">
            <a:solidFill>
              <a:srgbClr val="38516D"/>
            </a:solidFill>
            <a:prstDash val="dash"/>
            <a:round/>
            <a:headEnd len="sm" w="sm" type="none"/>
            <a:tailEnd len="med" w="med" type="triangle"/>
          </a:ln>
        </p:spPr>
      </p:cxnSp>
      <p:cxnSp>
        <p:nvCxnSpPr>
          <p:cNvPr id="624" name="Google Shape;624;p37"/>
          <p:cNvCxnSpPr>
            <a:stCxn id="620" idx="2"/>
            <a:endCxn id="607" idx="0"/>
          </p:cNvCxnSpPr>
          <p:nvPr/>
        </p:nvCxnSpPr>
        <p:spPr>
          <a:xfrm flipH="1" rot="-5400000">
            <a:off x="5320286" y="2925565"/>
            <a:ext cx="1420200" cy="1154700"/>
          </a:xfrm>
          <a:prstGeom prst="bentConnector3">
            <a:avLst>
              <a:gd fmla="val 49996" name="adj1"/>
            </a:avLst>
          </a:prstGeom>
          <a:noFill/>
          <a:ln cap="flat" cmpd="sng" w="9525">
            <a:solidFill>
              <a:srgbClr val="38516D"/>
            </a:solidFill>
            <a:prstDash val="solid"/>
            <a:round/>
            <a:headEnd len="sm" w="sm" type="none"/>
            <a:tailEnd len="med" w="med" type="triangle"/>
          </a:ln>
        </p:spPr>
      </p:cxnSp>
      <p:sp>
        <p:nvSpPr>
          <p:cNvPr id="625" name="Google Shape;625;p37"/>
          <p:cNvSpPr txBox="1"/>
          <p:nvPr/>
        </p:nvSpPr>
        <p:spPr>
          <a:xfrm>
            <a:off x="5001342" y="2854976"/>
            <a:ext cx="405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Yes</a:t>
            </a:r>
            <a:endParaRPr b="0" i="0" sz="800" u="none" cap="none" strike="noStrike">
              <a:solidFill>
                <a:srgbClr val="000000"/>
              </a:solidFill>
              <a:latin typeface="Arial"/>
              <a:ea typeface="Arial"/>
              <a:cs typeface="Arial"/>
              <a:sym typeface="Arial"/>
            </a:endParaRPr>
          </a:p>
        </p:txBody>
      </p:sp>
      <p:sp>
        <p:nvSpPr>
          <p:cNvPr id="626" name="Google Shape;626;p37"/>
          <p:cNvSpPr txBox="1"/>
          <p:nvPr/>
        </p:nvSpPr>
        <p:spPr>
          <a:xfrm>
            <a:off x="6359831" y="2118061"/>
            <a:ext cx="405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No</a:t>
            </a:r>
            <a:endParaRPr b="0" i="0" sz="800" u="none" cap="none" strike="noStrike">
              <a:solidFill>
                <a:srgbClr val="000000"/>
              </a:solidFill>
              <a:latin typeface="Arial"/>
              <a:ea typeface="Arial"/>
              <a:cs typeface="Arial"/>
              <a:sym typeface="Arial"/>
            </a:endParaRPr>
          </a:p>
        </p:txBody>
      </p:sp>
      <p:sp>
        <p:nvSpPr>
          <p:cNvPr id="627" name="Google Shape;627;p37"/>
          <p:cNvSpPr txBox="1"/>
          <p:nvPr/>
        </p:nvSpPr>
        <p:spPr>
          <a:xfrm>
            <a:off x="7188886" y="2854976"/>
            <a:ext cx="405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Yes</a:t>
            </a:r>
            <a:endParaRPr b="0" i="0" sz="800" u="none" cap="none" strike="noStrike">
              <a:solidFill>
                <a:srgbClr val="000000"/>
              </a:solidFill>
              <a:latin typeface="Arial"/>
              <a:ea typeface="Arial"/>
              <a:cs typeface="Arial"/>
              <a:sym typeface="Arial"/>
            </a:endParaRPr>
          </a:p>
        </p:txBody>
      </p:sp>
      <p:cxnSp>
        <p:nvCxnSpPr>
          <p:cNvPr id="628" name="Google Shape;628;p37"/>
          <p:cNvCxnSpPr>
            <a:stCxn id="605" idx="3"/>
            <a:endCxn id="620" idx="1"/>
          </p:cNvCxnSpPr>
          <p:nvPr/>
        </p:nvCxnSpPr>
        <p:spPr>
          <a:xfrm>
            <a:off x="4187702" y="2388266"/>
            <a:ext cx="326400" cy="0"/>
          </a:xfrm>
          <a:prstGeom prst="straightConnector1">
            <a:avLst/>
          </a:prstGeom>
          <a:noFill/>
          <a:ln cap="flat" cmpd="sng" w="9525">
            <a:solidFill>
              <a:srgbClr val="38516D"/>
            </a:solidFill>
            <a:prstDash val="dash"/>
            <a:round/>
            <a:headEnd len="sm" w="sm" type="none"/>
            <a:tailEnd len="med" w="med" type="triangle"/>
          </a:ln>
        </p:spPr>
      </p:cxnSp>
      <p:sp>
        <p:nvSpPr>
          <p:cNvPr id="629" name="Google Shape;629;p37"/>
          <p:cNvSpPr txBox="1"/>
          <p:nvPr/>
        </p:nvSpPr>
        <p:spPr>
          <a:xfrm>
            <a:off x="4147997" y="2118061"/>
            <a:ext cx="405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No</a:t>
            </a:r>
            <a:endParaRPr b="0" i="0" sz="800" u="none" cap="none" strike="noStrike">
              <a:solidFill>
                <a:srgbClr val="000000"/>
              </a:solidFill>
              <a:latin typeface="Arial"/>
              <a:ea typeface="Arial"/>
              <a:cs typeface="Arial"/>
              <a:sym typeface="Arial"/>
            </a:endParaRPr>
          </a:p>
        </p:txBody>
      </p:sp>
      <p:cxnSp>
        <p:nvCxnSpPr>
          <p:cNvPr id="630" name="Google Shape;630;p37"/>
          <p:cNvCxnSpPr>
            <a:stCxn id="613" idx="2"/>
            <a:endCxn id="607" idx="0"/>
          </p:cNvCxnSpPr>
          <p:nvPr/>
        </p:nvCxnSpPr>
        <p:spPr>
          <a:xfrm rot="5400000">
            <a:off x="6430070" y="2970716"/>
            <a:ext cx="1420200" cy="1064400"/>
          </a:xfrm>
          <a:prstGeom prst="bentConnector3">
            <a:avLst>
              <a:gd fmla="val 49996" name="adj1"/>
            </a:avLst>
          </a:prstGeom>
          <a:noFill/>
          <a:ln cap="flat" cmpd="sng" w="9525">
            <a:solidFill>
              <a:srgbClr val="38516D"/>
            </a:solidFill>
            <a:prstDash val="solid"/>
            <a:round/>
            <a:headEnd len="sm" w="sm" type="none"/>
            <a:tailEnd len="med" w="med" type="triangle"/>
          </a:ln>
        </p:spPr>
      </p:cxnSp>
      <p:sp>
        <p:nvSpPr>
          <p:cNvPr id="631" name="Google Shape;631;p37"/>
          <p:cNvSpPr txBox="1"/>
          <p:nvPr/>
        </p:nvSpPr>
        <p:spPr>
          <a:xfrm>
            <a:off x="8530163" y="2118061"/>
            <a:ext cx="4059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No</a:t>
            </a:r>
            <a:endParaRPr b="0" i="0" sz="800" u="none" cap="none" strike="noStrike">
              <a:solidFill>
                <a:srgbClr val="000000"/>
              </a:solidFill>
              <a:latin typeface="Arial"/>
              <a:ea typeface="Arial"/>
              <a:cs typeface="Arial"/>
              <a:sym typeface="Arial"/>
            </a:endParaRPr>
          </a:p>
        </p:txBody>
      </p:sp>
      <p:sp>
        <p:nvSpPr>
          <p:cNvPr id="632" name="Google Shape;632;p37"/>
          <p:cNvSpPr txBox="1"/>
          <p:nvPr/>
        </p:nvSpPr>
        <p:spPr>
          <a:xfrm>
            <a:off x="506275" y="204300"/>
            <a:ext cx="7644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取引先責任者・リードの連携方式</a:t>
            </a:r>
            <a:endParaRPr b="1" sz="1600"/>
          </a:p>
        </p:txBody>
      </p:sp>
      <p:sp>
        <p:nvSpPr>
          <p:cNvPr id="633" name="Google Shape;633;p37"/>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8"/>
          <p:cNvSpPr/>
          <p:nvPr/>
        </p:nvSpPr>
        <p:spPr>
          <a:xfrm>
            <a:off x="2848850" y="846979"/>
            <a:ext cx="14937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キャンペーン</a:t>
            </a:r>
            <a:endParaRPr b="1" i="0" sz="800" u="none" cap="none" strike="noStrike">
              <a:solidFill>
                <a:srgbClr val="FFFFFF"/>
              </a:solidFill>
              <a:latin typeface="Arial"/>
              <a:ea typeface="Arial"/>
              <a:cs typeface="Arial"/>
              <a:sym typeface="Arial"/>
            </a:endParaRPr>
          </a:p>
        </p:txBody>
      </p:sp>
      <p:sp>
        <p:nvSpPr>
          <p:cNvPr id="639" name="Google Shape;639;p38"/>
          <p:cNvSpPr/>
          <p:nvPr/>
        </p:nvSpPr>
        <p:spPr>
          <a:xfrm>
            <a:off x="4087170" y="2069659"/>
            <a:ext cx="14937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キャンペーン</a:t>
            </a:r>
            <a:endParaRPr b="1" i="0" sz="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メンバー</a:t>
            </a:r>
            <a:endParaRPr b="1" i="0" sz="800" u="none" cap="none" strike="noStrike">
              <a:solidFill>
                <a:srgbClr val="FFFFFF"/>
              </a:solidFill>
              <a:latin typeface="Arial"/>
              <a:ea typeface="Arial"/>
              <a:cs typeface="Arial"/>
              <a:sym typeface="Arial"/>
            </a:endParaRPr>
          </a:p>
        </p:txBody>
      </p:sp>
      <p:sp>
        <p:nvSpPr>
          <p:cNvPr id="640" name="Google Shape;640;p38"/>
          <p:cNvSpPr/>
          <p:nvPr/>
        </p:nvSpPr>
        <p:spPr>
          <a:xfrm>
            <a:off x="1630377" y="2069659"/>
            <a:ext cx="14937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Nexpro_アンケート質問</a:t>
            </a:r>
            <a:endParaRPr b="1" i="0" sz="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（カスタムオブジェクト）</a:t>
            </a:r>
            <a:endParaRPr b="1" i="0" sz="800" u="none" cap="none" strike="noStrike">
              <a:solidFill>
                <a:srgbClr val="FFFFFF"/>
              </a:solidFill>
              <a:latin typeface="Arial"/>
              <a:ea typeface="Arial"/>
              <a:cs typeface="Arial"/>
              <a:sym typeface="Arial"/>
            </a:endParaRPr>
          </a:p>
        </p:txBody>
      </p:sp>
      <p:sp>
        <p:nvSpPr>
          <p:cNvPr id="641" name="Google Shape;641;p38"/>
          <p:cNvSpPr/>
          <p:nvPr/>
        </p:nvSpPr>
        <p:spPr>
          <a:xfrm>
            <a:off x="1630377" y="2949422"/>
            <a:ext cx="14937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Nexpro_アンケート回答</a:t>
            </a:r>
            <a:endParaRPr b="1" i="0" sz="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rPr b="1" i="0" lang="ja" sz="800" u="none" cap="none" strike="noStrike">
                <a:solidFill>
                  <a:schemeClr val="lt1"/>
                </a:solidFill>
                <a:latin typeface="Arial"/>
                <a:ea typeface="Arial"/>
                <a:cs typeface="Arial"/>
                <a:sym typeface="Arial"/>
              </a:rPr>
              <a:t>（カスタムオブジェクト）</a:t>
            </a:r>
            <a:endParaRPr b="1" i="0" sz="800" u="none" cap="none" strike="noStrike">
              <a:solidFill>
                <a:srgbClr val="FFFFFF"/>
              </a:solidFill>
              <a:latin typeface="Arial"/>
              <a:ea typeface="Arial"/>
              <a:cs typeface="Arial"/>
              <a:sym typeface="Arial"/>
            </a:endParaRPr>
          </a:p>
        </p:txBody>
      </p:sp>
      <p:sp>
        <p:nvSpPr>
          <p:cNvPr id="642" name="Google Shape;642;p38"/>
          <p:cNvSpPr/>
          <p:nvPr/>
        </p:nvSpPr>
        <p:spPr>
          <a:xfrm>
            <a:off x="1630377" y="3829184"/>
            <a:ext cx="14937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取引先責任者 or リード</a:t>
            </a:r>
            <a:endParaRPr b="1" i="0" sz="800" u="none" cap="none" strike="noStrike">
              <a:solidFill>
                <a:srgbClr val="FFFFFF"/>
              </a:solidFill>
              <a:latin typeface="Arial"/>
              <a:ea typeface="Arial"/>
              <a:cs typeface="Arial"/>
              <a:sym typeface="Arial"/>
            </a:endParaRPr>
          </a:p>
        </p:txBody>
      </p:sp>
      <p:cxnSp>
        <p:nvCxnSpPr>
          <p:cNvPr id="643" name="Google Shape;643;p38"/>
          <p:cNvCxnSpPr>
            <a:stCxn id="642" idx="3"/>
            <a:endCxn id="639" idx="2"/>
          </p:cNvCxnSpPr>
          <p:nvPr/>
        </p:nvCxnSpPr>
        <p:spPr>
          <a:xfrm flipH="1" rot="10800000">
            <a:off x="3124077" y="2558834"/>
            <a:ext cx="1710000" cy="1515000"/>
          </a:xfrm>
          <a:prstGeom prst="bentConnector2">
            <a:avLst/>
          </a:prstGeom>
          <a:noFill/>
          <a:ln cap="flat" cmpd="sng" w="9525">
            <a:solidFill>
              <a:srgbClr val="38516D"/>
            </a:solidFill>
            <a:prstDash val="dash"/>
            <a:round/>
            <a:headEnd len="med" w="med" type="triangle"/>
            <a:tailEnd len="med" w="med" type="oval"/>
          </a:ln>
        </p:spPr>
      </p:cxnSp>
      <p:cxnSp>
        <p:nvCxnSpPr>
          <p:cNvPr id="644" name="Google Shape;644;p38"/>
          <p:cNvCxnSpPr>
            <a:stCxn id="641" idx="0"/>
            <a:endCxn id="640" idx="2"/>
          </p:cNvCxnSpPr>
          <p:nvPr/>
        </p:nvCxnSpPr>
        <p:spPr>
          <a:xfrm rot="10800000">
            <a:off x="2377227" y="2558822"/>
            <a:ext cx="0" cy="390600"/>
          </a:xfrm>
          <a:prstGeom prst="straightConnector1">
            <a:avLst/>
          </a:prstGeom>
          <a:noFill/>
          <a:ln cap="flat" cmpd="sng" w="9525">
            <a:solidFill>
              <a:srgbClr val="38516D"/>
            </a:solidFill>
            <a:prstDash val="dash"/>
            <a:round/>
            <a:headEnd len="med" w="med" type="oval"/>
            <a:tailEnd len="med" w="med" type="triangle"/>
          </a:ln>
        </p:spPr>
      </p:cxnSp>
      <p:cxnSp>
        <p:nvCxnSpPr>
          <p:cNvPr id="645" name="Google Shape;645;p38"/>
          <p:cNvCxnSpPr>
            <a:stCxn id="641" idx="2"/>
            <a:endCxn id="642" idx="0"/>
          </p:cNvCxnSpPr>
          <p:nvPr/>
        </p:nvCxnSpPr>
        <p:spPr>
          <a:xfrm>
            <a:off x="2377227" y="3438721"/>
            <a:ext cx="0" cy="390600"/>
          </a:xfrm>
          <a:prstGeom prst="straightConnector1">
            <a:avLst/>
          </a:prstGeom>
          <a:noFill/>
          <a:ln cap="flat" cmpd="sng" w="9525">
            <a:solidFill>
              <a:srgbClr val="38516D"/>
            </a:solidFill>
            <a:prstDash val="dash"/>
            <a:round/>
            <a:headEnd len="med" w="med" type="oval"/>
            <a:tailEnd len="med" w="med" type="triangle"/>
          </a:ln>
        </p:spPr>
      </p:cxnSp>
      <p:cxnSp>
        <p:nvCxnSpPr>
          <p:cNvPr id="646" name="Google Shape;646;p38"/>
          <p:cNvCxnSpPr/>
          <p:nvPr/>
        </p:nvCxnSpPr>
        <p:spPr>
          <a:xfrm>
            <a:off x="6945291" y="4766073"/>
            <a:ext cx="428700" cy="0"/>
          </a:xfrm>
          <a:prstGeom prst="straightConnector1">
            <a:avLst/>
          </a:prstGeom>
          <a:noFill/>
          <a:ln cap="flat" cmpd="sng" w="9525">
            <a:solidFill>
              <a:srgbClr val="38516D"/>
            </a:solidFill>
            <a:prstDash val="dash"/>
            <a:round/>
            <a:headEnd len="med" w="med" type="oval"/>
            <a:tailEnd len="med" w="med" type="triangle"/>
          </a:ln>
        </p:spPr>
      </p:cxnSp>
      <p:sp>
        <p:nvSpPr>
          <p:cNvPr id="647" name="Google Shape;647;p38"/>
          <p:cNvSpPr txBox="1"/>
          <p:nvPr/>
        </p:nvSpPr>
        <p:spPr>
          <a:xfrm>
            <a:off x="7481240" y="4673755"/>
            <a:ext cx="1356300" cy="315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ja" sz="800" u="none" cap="none" strike="noStrike">
                <a:solidFill>
                  <a:srgbClr val="000000"/>
                </a:solidFill>
                <a:latin typeface="Arial"/>
                <a:ea typeface="Arial"/>
                <a:cs typeface="Arial"/>
                <a:sym typeface="Arial"/>
              </a:rPr>
              <a:t>●から矢印の方向に参照関係</a:t>
            </a:r>
            <a:endParaRPr b="1" i="0" sz="800" u="none" cap="none" strike="noStrike">
              <a:solidFill>
                <a:srgbClr val="000000"/>
              </a:solidFill>
              <a:latin typeface="Arial"/>
              <a:ea typeface="Arial"/>
              <a:cs typeface="Arial"/>
              <a:sym typeface="Arial"/>
            </a:endParaRPr>
          </a:p>
        </p:txBody>
      </p:sp>
      <p:sp>
        <p:nvSpPr>
          <p:cNvPr id="648" name="Google Shape;648;p38"/>
          <p:cNvSpPr/>
          <p:nvPr/>
        </p:nvSpPr>
        <p:spPr>
          <a:xfrm>
            <a:off x="6759956" y="4556738"/>
            <a:ext cx="2235900" cy="390300"/>
          </a:xfrm>
          <a:prstGeom prst="rect">
            <a:avLst/>
          </a:prstGeom>
          <a:noFill/>
          <a:ln cap="flat" cmpd="sng" w="12700">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649" name="Google Shape;649;p38"/>
          <p:cNvCxnSpPr>
            <a:stCxn id="641" idx="3"/>
            <a:endCxn id="639" idx="2"/>
          </p:cNvCxnSpPr>
          <p:nvPr/>
        </p:nvCxnSpPr>
        <p:spPr>
          <a:xfrm flipH="1" rot="10800000">
            <a:off x="3124077" y="2558972"/>
            <a:ext cx="1710000" cy="635100"/>
          </a:xfrm>
          <a:prstGeom prst="bentConnector2">
            <a:avLst/>
          </a:prstGeom>
          <a:noFill/>
          <a:ln cap="flat" cmpd="sng" w="9525">
            <a:solidFill>
              <a:srgbClr val="38516D"/>
            </a:solidFill>
            <a:prstDash val="dash"/>
            <a:round/>
            <a:headEnd len="med" w="med" type="triangle"/>
            <a:tailEnd len="med" w="med" type="oval"/>
          </a:ln>
        </p:spPr>
      </p:cxnSp>
      <p:sp>
        <p:nvSpPr>
          <p:cNvPr id="650" name="Google Shape;650;p38"/>
          <p:cNvSpPr txBox="1"/>
          <p:nvPr/>
        </p:nvSpPr>
        <p:spPr>
          <a:xfrm>
            <a:off x="3215350" y="2865200"/>
            <a:ext cx="1618800" cy="315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ja" sz="800" u="none" cap="none" strike="noStrike">
                <a:solidFill>
                  <a:srgbClr val="000000"/>
                </a:solidFill>
                <a:latin typeface="Arial"/>
                <a:ea typeface="Arial"/>
                <a:cs typeface="Arial"/>
                <a:sym typeface="Arial"/>
              </a:rPr>
              <a:t>キャンペーンメンバーに</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ja" sz="800" u="none" cap="none" strike="noStrike">
                <a:solidFill>
                  <a:srgbClr val="000000"/>
                </a:solidFill>
                <a:latin typeface="Arial"/>
                <a:ea typeface="Arial"/>
                <a:cs typeface="Arial"/>
                <a:sym typeface="Arial"/>
              </a:rPr>
              <a:t>アンケート回答への参照を追加</a:t>
            </a:r>
            <a:endParaRPr b="0" i="0" sz="800" u="none" cap="none" strike="noStrike">
              <a:solidFill>
                <a:srgbClr val="000000"/>
              </a:solidFill>
              <a:latin typeface="Arial"/>
              <a:ea typeface="Arial"/>
              <a:cs typeface="Arial"/>
              <a:sym typeface="Arial"/>
            </a:endParaRPr>
          </a:p>
        </p:txBody>
      </p:sp>
      <p:sp>
        <p:nvSpPr>
          <p:cNvPr id="651" name="Google Shape;651;p38"/>
          <p:cNvSpPr/>
          <p:nvPr/>
        </p:nvSpPr>
        <p:spPr>
          <a:xfrm>
            <a:off x="5058916" y="2936905"/>
            <a:ext cx="1606200" cy="635100"/>
          </a:xfrm>
          <a:prstGeom prst="rect">
            <a:avLst/>
          </a:prstGeom>
          <a:solidFill>
            <a:srgbClr val="70AD4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キャンペーンメンバーから</a:t>
            </a:r>
            <a:endParaRPr b="1" i="0" sz="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Nexpro_アンケート回答への参照は、Nexpro_アンケート回答作成時のフローで作成される。</a:t>
            </a:r>
            <a:endParaRPr b="1" i="0" sz="800" u="none" cap="none" strike="noStrike">
              <a:solidFill>
                <a:srgbClr val="FFFFFF"/>
              </a:solidFill>
              <a:latin typeface="Arial"/>
              <a:ea typeface="Arial"/>
              <a:cs typeface="Arial"/>
              <a:sym typeface="Arial"/>
            </a:endParaRPr>
          </a:p>
        </p:txBody>
      </p:sp>
      <p:cxnSp>
        <p:nvCxnSpPr>
          <p:cNvPr id="652" name="Google Shape;652;p38"/>
          <p:cNvCxnSpPr>
            <a:stCxn id="640" idx="0"/>
            <a:endCxn id="638" idx="2"/>
          </p:cNvCxnSpPr>
          <p:nvPr/>
        </p:nvCxnSpPr>
        <p:spPr>
          <a:xfrm flipH="1" rot="10800000">
            <a:off x="2377227" y="1336159"/>
            <a:ext cx="1218600" cy="733500"/>
          </a:xfrm>
          <a:prstGeom prst="straightConnector1">
            <a:avLst/>
          </a:prstGeom>
          <a:noFill/>
          <a:ln cap="flat" cmpd="sng" w="9525">
            <a:solidFill>
              <a:srgbClr val="38516D"/>
            </a:solidFill>
            <a:prstDash val="dash"/>
            <a:round/>
            <a:headEnd len="med" w="med" type="oval"/>
            <a:tailEnd len="med" w="med" type="triangle"/>
          </a:ln>
        </p:spPr>
      </p:cxnSp>
      <p:cxnSp>
        <p:nvCxnSpPr>
          <p:cNvPr id="653" name="Google Shape;653;p38"/>
          <p:cNvCxnSpPr>
            <a:stCxn id="639" idx="0"/>
            <a:endCxn id="638" idx="2"/>
          </p:cNvCxnSpPr>
          <p:nvPr/>
        </p:nvCxnSpPr>
        <p:spPr>
          <a:xfrm rot="10800000">
            <a:off x="3595620" y="1336159"/>
            <a:ext cx="1238400" cy="733500"/>
          </a:xfrm>
          <a:prstGeom prst="straightConnector1">
            <a:avLst/>
          </a:prstGeom>
          <a:noFill/>
          <a:ln cap="flat" cmpd="sng" w="9525">
            <a:solidFill>
              <a:srgbClr val="38516D"/>
            </a:solidFill>
            <a:prstDash val="dash"/>
            <a:round/>
            <a:headEnd len="med" w="med" type="oval"/>
            <a:tailEnd len="med" w="med" type="triangle"/>
          </a:ln>
        </p:spPr>
      </p:cxnSp>
      <p:sp>
        <p:nvSpPr>
          <p:cNvPr id="654" name="Google Shape;654;p38"/>
          <p:cNvSpPr/>
          <p:nvPr/>
        </p:nvSpPr>
        <p:spPr>
          <a:xfrm>
            <a:off x="6148639" y="2069659"/>
            <a:ext cx="14937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Nexpro_視聴履歴</a:t>
            </a:r>
            <a:endParaRPr b="1" i="0" sz="800" u="none" cap="none" strike="noStrike">
              <a:solidFill>
                <a:srgbClr val="FFFFFF"/>
              </a:solidFill>
              <a:latin typeface="Arial"/>
              <a:ea typeface="Arial"/>
              <a:cs typeface="Arial"/>
              <a:sym typeface="Arial"/>
            </a:endParaRPr>
          </a:p>
        </p:txBody>
      </p:sp>
      <p:cxnSp>
        <p:nvCxnSpPr>
          <p:cNvPr id="655" name="Google Shape;655;p38"/>
          <p:cNvCxnSpPr>
            <a:stCxn id="654" idx="1"/>
            <a:endCxn id="639" idx="3"/>
          </p:cNvCxnSpPr>
          <p:nvPr/>
        </p:nvCxnSpPr>
        <p:spPr>
          <a:xfrm rot="10800000">
            <a:off x="5580739" y="2314309"/>
            <a:ext cx="567900" cy="0"/>
          </a:xfrm>
          <a:prstGeom prst="straightConnector1">
            <a:avLst/>
          </a:prstGeom>
          <a:noFill/>
          <a:ln cap="flat" cmpd="sng" w="9525">
            <a:solidFill>
              <a:srgbClr val="38516D"/>
            </a:solidFill>
            <a:prstDash val="dash"/>
            <a:round/>
            <a:headEnd len="med" w="med" type="oval"/>
            <a:tailEnd len="med" w="med" type="triangle"/>
          </a:ln>
        </p:spPr>
      </p:cxnSp>
      <p:sp>
        <p:nvSpPr>
          <p:cNvPr id="656" name="Google Shape;656;p38"/>
          <p:cNvSpPr/>
          <p:nvPr/>
        </p:nvSpPr>
        <p:spPr>
          <a:xfrm>
            <a:off x="6092398" y="1161167"/>
            <a:ext cx="1606200" cy="635100"/>
          </a:xfrm>
          <a:prstGeom prst="rect">
            <a:avLst/>
          </a:prstGeom>
          <a:solidFill>
            <a:srgbClr val="70AD4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視聴実績更新時に、</a:t>
            </a:r>
            <a:endParaRPr b="1" i="0" sz="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視聴日時別の履歴情報を蓄積</a:t>
            </a:r>
            <a:endParaRPr b="1" i="0" sz="800" u="none" cap="none" strike="noStrike">
              <a:solidFill>
                <a:srgbClr val="FFFFFF"/>
              </a:solidFill>
              <a:latin typeface="Arial"/>
              <a:ea typeface="Arial"/>
              <a:cs typeface="Arial"/>
              <a:sym typeface="Arial"/>
            </a:endParaRPr>
          </a:p>
        </p:txBody>
      </p:sp>
      <p:cxnSp>
        <p:nvCxnSpPr>
          <p:cNvPr id="657" name="Google Shape;657;p38"/>
          <p:cNvCxnSpPr>
            <a:stCxn id="642" idx="2"/>
            <a:endCxn id="654" idx="2"/>
          </p:cNvCxnSpPr>
          <p:nvPr/>
        </p:nvCxnSpPr>
        <p:spPr>
          <a:xfrm rot="-5400000">
            <a:off x="3756627" y="1179584"/>
            <a:ext cx="1759500" cy="4518300"/>
          </a:xfrm>
          <a:prstGeom prst="bentConnector3">
            <a:avLst>
              <a:gd fmla="val -10150" name="adj1"/>
            </a:avLst>
          </a:prstGeom>
          <a:noFill/>
          <a:ln cap="flat" cmpd="sng" w="9525">
            <a:solidFill>
              <a:srgbClr val="38516D"/>
            </a:solidFill>
            <a:prstDash val="dash"/>
            <a:round/>
            <a:headEnd len="med" w="med" type="triangle"/>
            <a:tailEnd len="med" w="med" type="oval"/>
          </a:ln>
        </p:spPr>
      </p:cxnSp>
      <p:sp>
        <p:nvSpPr>
          <p:cNvPr id="658" name="Google Shape;658;p38"/>
          <p:cNvSpPr txBox="1"/>
          <p:nvPr/>
        </p:nvSpPr>
        <p:spPr>
          <a:xfrm>
            <a:off x="506275" y="204300"/>
            <a:ext cx="7644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リレーション図</a:t>
            </a:r>
            <a:endParaRPr b="1" sz="1600"/>
          </a:p>
        </p:txBody>
      </p:sp>
      <p:sp>
        <p:nvSpPr>
          <p:cNvPr id="659" name="Google Shape;659;p38"/>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9"/>
          <p:cNvSpPr/>
          <p:nvPr/>
        </p:nvSpPr>
        <p:spPr>
          <a:xfrm>
            <a:off x="2805038" y="1949760"/>
            <a:ext cx="14937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親キャンペーン</a:t>
            </a:r>
            <a:endParaRPr b="1" i="0" sz="800" u="none" cap="none" strike="noStrike">
              <a:solidFill>
                <a:srgbClr val="FFFFFF"/>
              </a:solidFill>
              <a:latin typeface="Arial"/>
              <a:ea typeface="Arial"/>
              <a:cs typeface="Arial"/>
              <a:sym typeface="Arial"/>
            </a:endParaRPr>
          </a:p>
        </p:txBody>
      </p:sp>
      <p:sp>
        <p:nvSpPr>
          <p:cNvPr id="665" name="Google Shape;665;p39"/>
          <p:cNvSpPr/>
          <p:nvPr/>
        </p:nvSpPr>
        <p:spPr>
          <a:xfrm>
            <a:off x="5073788" y="1949760"/>
            <a:ext cx="14937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子キャンペーン</a:t>
            </a:r>
            <a:endParaRPr b="1" i="0" sz="800" u="none" cap="none" strike="noStrike">
              <a:solidFill>
                <a:srgbClr val="FFFFFF"/>
              </a:solidFill>
              <a:latin typeface="Arial"/>
              <a:ea typeface="Arial"/>
              <a:cs typeface="Arial"/>
              <a:sym typeface="Arial"/>
            </a:endParaRPr>
          </a:p>
        </p:txBody>
      </p:sp>
      <p:sp>
        <p:nvSpPr>
          <p:cNvPr id="666" name="Google Shape;666;p39"/>
          <p:cNvSpPr/>
          <p:nvPr/>
        </p:nvSpPr>
        <p:spPr>
          <a:xfrm>
            <a:off x="2805038" y="3383441"/>
            <a:ext cx="14937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親キャンペーンメンバー</a:t>
            </a:r>
            <a:endParaRPr b="1" i="0" sz="800" u="none" cap="none" strike="noStrike">
              <a:solidFill>
                <a:srgbClr val="FFFFFF"/>
              </a:solidFill>
              <a:latin typeface="Arial"/>
              <a:ea typeface="Arial"/>
              <a:cs typeface="Arial"/>
              <a:sym typeface="Arial"/>
            </a:endParaRPr>
          </a:p>
          <a:p>
            <a:pPr indent="0" lvl="0" marL="0" rtl="0" algn="ctr">
              <a:spcBef>
                <a:spcPts val="0"/>
              </a:spcBef>
              <a:spcAft>
                <a:spcPts val="0"/>
              </a:spcAft>
              <a:buClr>
                <a:schemeClr val="dk1"/>
              </a:buClr>
              <a:buSzPts val="1400"/>
              <a:buFont typeface="Arial"/>
              <a:buNone/>
            </a:pPr>
            <a:r>
              <a:rPr b="1" lang="ja" sz="800">
                <a:solidFill>
                  <a:schemeClr val="lt1"/>
                </a:solidFill>
              </a:rPr>
              <a:t>（任意）</a:t>
            </a:r>
            <a:endParaRPr b="1" sz="800">
              <a:solidFill>
                <a:srgbClr val="FFFFFF"/>
              </a:solidFill>
            </a:endParaRPr>
          </a:p>
        </p:txBody>
      </p:sp>
      <p:sp>
        <p:nvSpPr>
          <p:cNvPr id="667" name="Google Shape;667;p39"/>
          <p:cNvSpPr/>
          <p:nvPr/>
        </p:nvSpPr>
        <p:spPr>
          <a:xfrm>
            <a:off x="5073788" y="3383441"/>
            <a:ext cx="1493700" cy="4893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ja" sz="800" u="none" cap="none" strike="noStrike">
                <a:solidFill>
                  <a:srgbClr val="FFFFFF"/>
                </a:solidFill>
                <a:latin typeface="Arial"/>
                <a:ea typeface="Arial"/>
                <a:cs typeface="Arial"/>
                <a:sym typeface="Arial"/>
              </a:rPr>
              <a:t>子キャンペーンメンバー</a:t>
            </a:r>
            <a:endParaRPr b="1" i="0" sz="800" u="none" cap="none" strike="noStrike">
              <a:solidFill>
                <a:srgbClr val="FFFFFF"/>
              </a:solidFill>
              <a:latin typeface="Arial"/>
              <a:ea typeface="Arial"/>
              <a:cs typeface="Arial"/>
              <a:sym typeface="Arial"/>
            </a:endParaRPr>
          </a:p>
        </p:txBody>
      </p:sp>
      <p:cxnSp>
        <p:nvCxnSpPr>
          <p:cNvPr id="668" name="Google Shape;668;p39"/>
          <p:cNvCxnSpPr>
            <a:stCxn id="665" idx="1"/>
            <a:endCxn id="664" idx="3"/>
          </p:cNvCxnSpPr>
          <p:nvPr/>
        </p:nvCxnSpPr>
        <p:spPr>
          <a:xfrm rot="10800000">
            <a:off x="4298588" y="2194410"/>
            <a:ext cx="775200" cy="0"/>
          </a:xfrm>
          <a:prstGeom prst="straightConnector1">
            <a:avLst/>
          </a:prstGeom>
          <a:noFill/>
          <a:ln cap="flat" cmpd="sng" w="9525">
            <a:solidFill>
              <a:srgbClr val="38516D"/>
            </a:solidFill>
            <a:prstDash val="dash"/>
            <a:round/>
            <a:headEnd len="med" w="med" type="oval"/>
            <a:tailEnd len="med" w="med" type="triangle"/>
          </a:ln>
        </p:spPr>
      </p:cxnSp>
      <p:cxnSp>
        <p:nvCxnSpPr>
          <p:cNvPr id="669" name="Google Shape;669;p39"/>
          <p:cNvCxnSpPr>
            <a:stCxn id="666" idx="0"/>
            <a:endCxn id="664" idx="2"/>
          </p:cNvCxnSpPr>
          <p:nvPr/>
        </p:nvCxnSpPr>
        <p:spPr>
          <a:xfrm rot="10800000">
            <a:off x="3551888" y="2439041"/>
            <a:ext cx="0" cy="944400"/>
          </a:xfrm>
          <a:prstGeom prst="straightConnector1">
            <a:avLst/>
          </a:prstGeom>
          <a:noFill/>
          <a:ln cap="flat" cmpd="sng" w="9525">
            <a:solidFill>
              <a:srgbClr val="38516D"/>
            </a:solidFill>
            <a:prstDash val="dash"/>
            <a:round/>
            <a:headEnd len="med" w="med" type="oval"/>
            <a:tailEnd len="med" w="med" type="triangle"/>
          </a:ln>
        </p:spPr>
      </p:cxnSp>
      <p:cxnSp>
        <p:nvCxnSpPr>
          <p:cNvPr id="670" name="Google Shape;670;p39"/>
          <p:cNvCxnSpPr>
            <a:stCxn id="667" idx="0"/>
            <a:endCxn id="665" idx="2"/>
          </p:cNvCxnSpPr>
          <p:nvPr/>
        </p:nvCxnSpPr>
        <p:spPr>
          <a:xfrm rot="10800000">
            <a:off x="5820638" y="2439041"/>
            <a:ext cx="0" cy="944400"/>
          </a:xfrm>
          <a:prstGeom prst="straightConnector1">
            <a:avLst/>
          </a:prstGeom>
          <a:noFill/>
          <a:ln cap="flat" cmpd="sng" w="9525">
            <a:solidFill>
              <a:srgbClr val="38516D"/>
            </a:solidFill>
            <a:prstDash val="dash"/>
            <a:round/>
            <a:headEnd len="med" w="med" type="oval"/>
            <a:tailEnd len="med" w="med" type="triangle"/>
          </a:ln>
        </p:spPr>
      </p:cxnSp>
      <p:sp>
        <p:nvSpPr>
          <p:cNvPr id="671" name="Google Shape;671;p39"/>
          <p:cNvSpPr txBox="1"/>
          <p:nvPr/>
        </p:nvSpPr>
        <p:spPr>
          <a:xfrm>
            <a:off x="632550" y="780844"/>
            <a:ext cx="7843200" cy="492600"/>
          </a:xfrm>
          <a:prstGeom prst="rect">
            <a:avLst/>
          </a:prstGeom>
          <a:noFill/>
          <a:ln>
            <a:noFill/>
          </a:ln>
        </p:spPr>
        <p:txBody>
          <a:bodyPr anchorCtr="0" anchor="t" bIns="68575" lIns="68575" spcFirstLastPara="1" rIns="68575" wrap="square" tIns="68575">
            <a:noAutofit/>
          </a:bodyPr>
          <a:lstStyle/>
          <a:p>
            <a:pPr indent="0" lvl="0" marL="0" marR="0" rtl="0" algn="ctr">
              <a:lnSpc>
                <a:spcPct val="110000"/>
              </a:lnSpc>
              <a:spcBef>
                <a:spcPts val="800"/>
              </a:spcBef>
              <a:spcAft>
                <a:spcPts val="0"/>
              </a:spcAft>
              <a:buClr>
                <a:srgbClr val="000000"/>
              </a:buClr>
              <a:buSzPts val="1900"/>
              <a:buFont typeface="Arial"/>
              <a:buNone/>
            </a:pPr>
            <a:r>
              <a:rPr b="1" i="0" lang="ja" u="none" cap="none" strike="noStrike">
                <a:solidFill>
                  <a:schemeClr val="dk1"/>
                </a:solidFill>
              </a:rPr>
              <a:t>ネクプロのSalesforce連携の構造は全て親子構造となります。</a:t>
            </a:r>
            <a:endParaRPr b="1" i="0" u="none" cap="none" strike="noStrike">
              <a:solidFill>
                <a:schemeClr val="dk1"/>
              </a:solidFill>
            </a:endParaRPr>
          </a:p>
          <a:p>
            <a:pPr indent="0" lvl="0" marL="0" marR="0" rtl="0" algn="ctr">
              <a:lnSpc>
                <a:spcPct val="110000"/>
              </a:lnSpc>
              <a:spcBef>
                <a:spcPts val="800"/>
              </a:spcBef>
              <a:spcAft>
                <a:spcPts val="0"/>
              </a:spcAft>
              <a:buClr>
                <a:srgbClr val="000000"/>
              </a:buClr>
              <a:buSzPts val="1900"/>
              <a:buFont typeface="Arial"/>
              <a:buNone/>
            </a:pPr>
            <a:r>
              <a:rPr b="1" i="0" lang="ja" u="none" cap="none" strike="noStrike">
                <a:solidFill>
                  <a:schemeClr val="dk1"/>
                </a:solidFill>
              </a:rPr>
              <a:t>視聴情報は全て子キャンペーンメンバーに連携し、親で集約されます。</a:t>
            </a:r>
            <a:endParaRPr b="1" i="0" u="none" cap="none" strike="noStrike">
              <a:solidFill>
                <a:schemeClr val="dk1"/>
              </a:solidFill>
            </a:endParaRPr>
          </a:p>
        </p:txBody>
      </p:sp>
      <p:cxnSp>
        <p:nvCxnSpPr>
          <p:cNvPr id="672" name="Google Shape;672;p39"/>
          <p:cNvCxnSpPr>
            <a:stCxn id="667" idx="2"/>
            <a:endCxn id="666" idx="2"/>
          </p:cNvCxnSpPr>
          <p:nvPr/>
        </p:nvCxnSpPr>
        <p:spPr>
          <a:xfrm rot="5400000">
            <a:off x="4685888" y="2738591"/>
            <a:ext cx="600" cy="2268900"/>
          </a:xfrm>
          <a:prstGeom prst="bentConnector3">
            <a:avLst>
              <a:gd fmla="val 102165833" name="adj1"/>
            </a:avLst>
          </a:prstGeom>
          <a:noFill/>
          <a:ln cap="flat" cmpd="sng" w="9525">
            <a:solidFill>
              <a:srgbClr val="38516D"/>
            </a:solidFill>
            <a:prstDash val="solid"/>
            <a:round/>
            <a:headEnd len="sm" w="sm" type="none"/>
            <a:tailEnd len="med" w="med" type="triangle"/>
          </a:ln>
        </p:spPr>
      </p:cxnSp>
      <p:sp>
        <p:nvSpPr>
          <p:cNvPr id="673" name="Google Shape;673;p39"/>
          <p:cNvSpPr txBox="1"/>
          <p:nvPr/>
        </p:nvSpPr>
        <p:spPr>
          <a:xfrm>
            <a:off x="2133300" y="4601400"/>
            <a:ext cx="4877400" cy="349200"/>
          </a:xfrm>
          <a:prstGeom prst="rect">
            <a:avLst/>
          </a:prstGeom>
          <a:noFill/>
          <a:ln>
            <a:noFill/>
          </a:ln>
        </p:spPr>
        <p:txBody>
          <a:bodyPr anchorCtr="0" anchor="t" bIns="68575" lIns="68575" spcFirstLastPara="1" rIns="68575" wrap="square" tIns="68575">
            <a:noAutofit/>
          </a:bodyPr>
          <a:lstStyle/>
          <a:p>
            <a:pPr indent="0" lvl="0" marL="0" marR="0" rtl="0" algn="ctr">
              <a:lnSpc>
                <a:spcPct val="110000"/>
              </a:lnSpc>
              <a:spcBef>
                <a:spcPts val="800"/>
              </a:spcBef>
              <a:spcAft>
                <a:spcPts val="0"/>
              </a:spcAft>
              <a:buClr>
                <a:srgbClr val="000000"/>
              </a:buClr>
              <a:buSzPts val="1400"/>
              <a:buFont typeface="Arial"/>
              <a:buNone/>
            </a:pPr>
            <a:r>
              <a:rPr b="1" i="0" lang="ja" sz="1200" u="none" cap="none" strike="noStrike">
                <a:solidFill>
                  <a:schemeClr val="dk1"/>
                </a:solidFill>
              </a:rPr>
              <a:t>流入元、キャンペーンメンバーの状況、申込日時</a:t>
            </a:r>
            <a:r>
              <a:rPr b="1" lang="ja" sz="1200">
                <a:solidFill>
                  <a:schemeClr val="dk1"/>
                </a:solidFill>
              </a:rPr>
              <a:t>を</a:t>
            </a:r>
            <a:r>
              <a:rPr b="1" i="0" lang="ja" sz="1200" u="none" cap="none" strike="noStrike">
                <a:solidFill>
                  <a:schemeClr val="dk1"/>
                </a:solidFill>
              </a:rPr>
              <a:t>親で集約</a:t>
            </a:r>
            <a:endParaRPr b="1" i="0" sz="1200" u="none" cap="none" strike="noStrike">
              <a:solidFill>
                <a:schemeClr val="dk1"/>
              </a:solidFill>
            </a:endParaRPr>
          </a:p>
        </p:txBody>
      </p:sp>
      <p:sp>
        <p:nvSpPr>
          <p:cNvPr id="674" name="Google Shape;674;p39"/>
          <p:cNvSpPr txBox="1"/>
          <p:nvPr/>
        </p:nvSpPr>
        <p:spPr>
          <a:xfrm>
            <a:off x="506275" y="204300"/>
            <a:ext cx="7644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キャンペーンメンバーの管理</a:t>
            </a:r>
            <a:endParaRPr b="1" sz="1600"/>
          </a:p>
        </p:txBody>
      </p:sp>
      <p:sp>
        <p:nvSpPr>
          <p:cNvPr id="675" name="Google Shape;675;p39"/>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0"/>
          <p:cNvSpPr txBox="1"/>
          <p:nvPr/>
        </p:nvSpPr>
        <p:spPr>
          <a:xfrm>
            <a:off x="524350" y="204300"/>
            <a:ext cx="7622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基盤の上に「ネクプロ for Agentforce」を提供</a:t>
            </a:r>
            <a:endParaRPr b="1" sz="1600"/>
          </a:p>
        </p:txBody>
      </p:sp>
      <p:sp>
        <p:nvSpPr>
          <p:cNvPr id="681" name="Google Shape;681;p40"/>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40"/>
          <p:cNvSpPr/>
          <p:nvPr/>
        </p:nvSpPr>
        <p:spPr>
          <a:xfrm>
            <a:off x="310375" y="862650"/>
            <a:ext cx="8631600" cy="4023300"/>
          </a:xfrm>
          <a:prstGeom prst="roundRect">
            <a:avLst>
              <a:gd fmla="val 464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p40"/>
          <p:cNvSpPr/>
          <p:nvPr/>
        </p:nvSpPr>
        <p:spPr>
          <a:xfrm>
            <a:off x="3325525" y="1302775"/>
            <a:ext cx="2601300" cy="2142900"/>
          </a:xfrm>
          <a:prstGeom prst="roundRect">
            <a:avLst>
              <a:gd fmla="val 277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40"/>
          <p:cNvSpPr/>
          <p:nvPr/>
        </p:nvSpPr>
        <p:spPr>
          <a:xfrm>
            <a:off x="6191876" y="1302775"/>
            <a:ext cx="2601300" cy="2142900"/>
          </a:xfrm>
          <a:prstGeom prst="roundRect">
            <a:avLst>
              <a:gd fmla="val 277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p40"/>
          <p:cNvSpPr/>
          <p:nvPr/>
        </p:nvSpPr>
        <p:spPr>
          <a:xfrm>
            <a:off x="459175" y="1302775"/>
            <a:ext cx="2601300" cy="2142900"/>
          </a:xfrm>
          <a:prstGeom prst="roundRect">
            <a:avLst>
              <a:gd fmla="val 277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p40"/>
          <p:cNvSpPr txBox="1"/>
          <p:nvPr/>
        </p:nvSpPr>
        <p:spPr>
          <a:xfrm>
            <a:off x="6310663" y="1503425"/>
            <a:ext cx="2287800" cy="3423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None/>
            </a:pPr>
            <a:r>
              <a:rPr b="1" lang="ja">
                <a:solidFill>
                  <a:schemeClr val="lt1"/>
                </a:solidFill>
                <a:latin typeface="Meiryo"/>
                <a:ea typeface="Meiryo"/>
                <a:cs typeface="Meiryo"/>
                <a:sym typeface="Meiryo"/>
              </a:rPr>
              <a:t>Agent フォロー</a:t>
            </a:r>
            <a:endParaRPr>
              <a:solidFill>
                <a:schemeClr val="lt1"/>
              </a:solidFill>
              <a:latin typeface="Meiryo"/>
              <a:ea typeface="Meiryo"/>
              <a:cs typeface="Meiryo"/>
              <a:sym typeface="Meiryo"/>
            </a:endParaRPr>
          </a:p>
        </p:txBody>
      </p:sp>
      <p:sp>
        <p:nvSpPr>
          <p:cNvPr id="687" name="Google Shape;687;p40"/>
          <p:cNvSpPr txBox="1"/>
          <p:nvPr/>
        </p:nvSpPr>
        <p:spPr>
          <a:xfrm>
            <a:off x="591475" y="1503425"/>
            <a:ext cx="2287800" cy="3423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None/>
            </a:pPr>
            <a:r>
              <a:rPr b="1" lang="ja">
                <a:solidFill>
                  <a:schemeClr val="lt1"/>
                </a:solidFill>
                <a:latin typeface="Meiryo"/>
                <a:ea typeface="Meiryo"/>
                <a:cs typeface="Meiryo"/>
                <a:sym typeface="Meiryo"/>
              </a:rPr>
              <a:t>Agent 検索</a:t>
            </a:r>
            <a:endParaRPr b="1">
              <a:solidFill>
                <a:schemeClr val="lt1"/>
              </a:solidFill>
              <a:latin typeface="Meiryo"/>
              <a:ea typeface="Meiryo"/>
              <a:cs typeface="Meiryo"/>
              <a:sym typeface="Meiryo"/>
            </a:endParaRPr>
          </a:p>
        </p:txBody>
      </p:sp>
      <p:pic>
        <p:nvPicPr>
          <p:cNvPr id="688" name="Google Shape;688;p40"/>
          <p:cNvPicPr preferRelativeResize="0"/>
          <p:nvPr/>
        </p:nvPicPr>
        <p:blipFill>
          <a:blip r:embed="rId3">
            <a:alphaModFix/>
          </a:blip>
          <a:stretch>
            <a:fillRect/>
          </a:stretch>
        </p:blipFill>
        <p:spPr>
          <a:xfrm>
            <a:off x="737913" y="2080966"/>
            <a:ext cx="2090501" cy="1045802"/>
          </a:xfrm>
          <a:prstGeom prst="rect">
            <a:avLst/>
          </a:prstGeom>
          <a:noFill/>
          <a:ln>
            <a:noFill/>
          </a:ln>
        </p:spPr>
      </p:pic>
      <p:sp>
        <p:nvSpPr>
          <p:cNvPr id="689" name="Google Shape;689;p40"/>
          <p:cNvSpPr/>
          <p:nvPr/>
        </p:nvSpPr>
        <p:spPr>
          <a:xfrm>
            <a:off x="1187202" y="2736904"/>
            <a:ext cx="1233900" cy="318900"/>
          </a:xfrm>
          <a:prstGeom prst="wedgeRoundRectCallout">
            <a:avLst>
              <a:gd fmla="val 57930" name="adj1"/>
              <a:gd fmla="val 30542" name="adj2"/>
              <a:gd fmla="val 0" name="adj3"/>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700"/>
              <a:t>おすすめの動画をご案内させていただきます。</a:t>
            </a:r>
            <a:endParaRPr b="1" sz="700"/>
          </a:p>
        </p:txBody>
      </p:sp>
      <p:pic>
        <p:nvPicPr>
          <p:cNvPr id="690" name="Google Shape;690;p40"/>
          <p:cNvPicPr preferRelativeResize="0"/>
          <p:nvPr/>
        </p:nvPicPr>
        <p:blipFill>
          <a:blip r:embed="rId4">
            <a:alphaModFix/>
          </a:blip>
          <a:stretch>
            <a:fillRect/>
          </a:stretch>
        </p:blipFill>
        <p:spPr>
          <a:xfrm>
            <a:off x="2549515" y="2819044"/>
            <a:ext cx="329761" cy="323003"/>
          </a:xfrm>
          <a:prstGeom prst="rect">
            <a:avLst/>
          </a:prstGeom>
          <a:noFill/>
          <a:ln>
            <a:noFill/>
          </a:ln>
        </p:spPr>
      </p:pic>
      <p:pic>
        <p:nvPicPr>
          <p:cNvPr id="691" name="Google Shape;691;p40"/>
          <p:cNvPicPr preferRelativeResize="0"/>
          <p:nvPr/>
        </p:nvPicPr>
        <p:blipFill>
          <a:blip r:embed="rId5">
            <a:alphaModFix/>
          </a:blip>
          <a:stretch>
            <a:fillRect/>
          </a:stretch>
        </p:blipFill>
        <p:spPr>
          <a:xfrm>
            <a:off x="6310663" y="2025833"/>
            <a:ext cx="2287800" cy="1156062"/>
          </a:xfrm>
          <a:prstGeom prst="rect">
            <a:avLst/>
          </a:prstGeom>
          <a:noFill/>
          <a:ln>
            <a:noFill/>
          </a:ln>
        </p:spPr>
      </p:pic>
      <p:sp>
        <p:nvSpPr>
          <p:cNvPr id="692" name="Google Shape;692;p40"/>
          <p:cNvSpPr txBox="1"/>
          <p:nvPr/>
        </p:nvSpPr>
        <p:spPr>
          <a:xfrm>
            <a:off x="3485613" y="1503425"/>
            <a:ext cx="2287800" cy="3423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None/>
            </a:pPr>
            <a:r>
              <a:rPr b="1" lang="ja">
                <a:solidFill>
                  <a:schemeClr val="lt1"/>
                </a:solidFill>
                <a:latin typeface="Meiryo"/>
                <a:ea typeface="Meiryo"/>
                <a:cs typeface="Meiryo"/>
                <a:sym typeface="Meiryo"/>
              </a:rPr>
              <a:t>Agent チャット</a:t>
            </a:r>
            <a:endParaRPr>
              <a:solidFill>
                <a:schemeClr val="lt1"/>
              </a:solidFill>
              <a:latin typeface="Meiryo"/>
              <a:ea typeface="Meiryo"/>
              <a:cs typeface="Meiryo"/>
              <a:sym typeface="Meiryo"/>
            </a:endParaRPr>
          </a:p>
        </p:txBody>
      </p:sp>
      <p:pic>
        <p:nvPicPr>
          <p:cNvPr id="693" name="Google Shape;693;p40"/>
          <p:cNvPicPr preferRelativeResize="0"/>
          <p:nvPr/>
        </p:nvPicPr>
        <p:blipFill>
          <a:blip r:embed="rId6">
            <a:alphaModFix/>
          </a:blip>
          <a:stretch>
            <a:fillRect/>
          </a:stretch>
        </p:blipFill>
        <p:spPr>
          <a:xfrm>
            <a:off x="3551000" y="2077062"/>
            <a:ext cx="2157026" cy="1053605"/>
          </a:xfrm>
          <a:prstGeom prst="rect">
            <a:avLst/>
          </a:prstGeom>
          <a:noFill/>
          <a:ln>
            <a:noFill/>
          </a:ln>
        </p:spPr>
      </p:pic>
      <p:sp>
        <p:nvSpPr>
          <p:cNvPr id="694" name="Google Shape;694;p40"/>
          <p:cNvSpPr/>
          <p:nvPr/>
        </p:nvSpPr>
        <p:spPr>
          <a:xfrm>
            <a:off x="4145163" y="2644400"/>
            <a:ext cx="1187700" cy="349200"/>
          </a:xfrm>
          <a:prstGeom prst="wedgeRoundRectCallout">
            <a:avLst>
              <a:gd fmla="val 57930" name="adj1"/>
              <a:gd fmla="val 30542" name="adj2"/>
              <a:gd fmla="val 0" name="adj3"/>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ja" sz="700"/>
              <a:t>動画に関する質問がありましたら、何でもお答えします。</a:t>
            </a:r>
            <a:endParaRPr b="1" sz="700"/>
          </a:p>
        </p:txBody>
      </p:sp>
      <p:pic>
        <p:nvPicPr>
          <p:cNvPr id="695" name="Google Shape;695;p40"/>
          <p:cNvPicPr preferRelativeResize="0"/>
          <p:nvPr/>
        </p:nvPicPr>
        <p:blipFill>
          <a:blip r:embed="rId4">
            <a:alphaModFix/>
          </a:blip>
          <a:stretch>
            <a:fillRect/>
          </a:stretch>
        </p:blipFill>
        <p:spPr>
          <a:xfrm>
            <a:off x="5363484" y="2823063"/>
            <a:ext cx="342628" cy="342628"/>
          </a:xfrm>
          <a:prstGeom prst="rect">
            <a:avLst/>
          </a:prstGeom>
          <a:noFill/>
          <a:ln>
            <a:noFill/>
          </a:ln>
        </p:spPr>
      </p:pic>
      <p:sp>
        <p:nvSpPr>
          <p:cNvPr id="696" name="Google Shape;696;p40"/>
          <p:cNvSpPr txBox="1"/>
          <p:nvPr/>
        </p:nvSpPr>
        <p:spPr>
          <a:xfrm>
            <a:off x="459175" y="4155200"/>
            <a:ext cx="8334000" cy="3423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None/>
            </a:pPr>
            <a:r>
              <a:rPr b="1" lang="ja">
                <a:solidFill>
                  <a:schemeClr val="lt1"/>
                </a:solidFill>
                <a:latin typeface="Meiryo"/>
                <a:ea typeface="Meiryo"/>
                <a:cs typeface="Meiryo"/>
                <a:sym typeface="Meiryo"/>
              </a:rPr>
              <a:t>ネクプロのプラットフォーム</a:t>
            </a:r>
            <a:endParaRPr b="1">
              <a:solidFill>
                <a:schemeClr val="lt1"/>
              </a:solidFill>
              <a:latin typeface="Meiryo"/>
              <a:ea typeface="Meiryo"/>
              <a:cs typeface="Meiryo"/>
              <a:sym typeface="Meiryo"/>
            </a:endParaRPr>
          </a:p>
        </p:txBody>
      </p:sp>
      <p:sp>
        <p:nvSpPr>
          <p:cNvPr id="697" name="Google Shape;697;p40"/>
          <p:cNvSpPr txBox="1"/>
          <p:nvPr/>
        </p:nvSpPr>
        <p:spPr>
          <a:xfrm>
            <a:off x="459175" y="3682750"/>
            <a:ext cx="8334000" cy="3423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None/>
            </a:pPr>
            <a:r>
              <a:rPr b="1" lang="ja">
                <a:solidFill>
                  <a:schemeClr val="lt1"/>
                </a:solidFill>
                <a:latin typeface="Meiryo"/>
                <a:ea typeface="Meiryo"/>
                <a:cs typeface="Meiryo"/>
                <a:sym typeface="Meiryo"/>
              </a:rPr>
              <a:t>ネクプロ for Salesforce</a:t>
            </a:r>
            <a:endParaRPr b="1">
              <a:solidFill>
                <a:schemeClr val="lt1"/>
              </a:solidFill>
              <a:latin typeface="Meiryo"/>
              <a:ea typeface="Meiryo"/>
              <a:cs typeface="Meiryo"/>
              <a:sym typeface="Meiry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41" title="Agentforce01.jpg"/>
          <p:cNvPicPr preferRelativeResize="0"/>
          <p:nvPr/>
        </p:nvPicPr>
        <p:blipFill>
          <a:blip r:embed="rId3">
            <a:alphaModFix/>
          </a:blip>
          <a:stretch>
            <a:fillRect/>
          </a:stretch>
        </p:blipFill>
        <p:spPr>
          <a:xfrm>
            <a:off x="0" y="0"/>
            <a:ext cx="9143997" cy="51434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42" title="Agentforce02.jpg"/>
          <p:cNvPicPr preferRelativeResize="0"/>
          <p:nvPr/>
        </p:nvPicPr>
        <p:blipFill>
          <a:blip r:embed="rId3">
            <a:alphaModFix/>
          </a:blip>
          <a:stretch>
            <a:fillRect/>
          </a:stretch>
        </p:blipFill>
        <p:spPr>
          <a:xfrm>
            <a:off x="0" y="0"/>
            <a:ext cx="9143997" cy="51434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43" title="Agentforce04.jpg"/>
          <p:cNvPicPr preferRelativeResize="0"/>
          <p:nvPr/>
        </p:nvPicPr>
        <p:blipFill>
          <a:blip r:embed="rId3">
            <a:alphaModFix/>
          </a:blip>
          <a:stretch>
            <a:fillRect/>
          </a:stretch>
        </p:blipFill>
        <p:spPr>
          <a:xfrm>
            <a:off x="0" y="0"/>
            <a:ext cx="9144018"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44" title="Agentforce05.jpg"/>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p:nvPr/>
        </p:nvSpPr>
        <p:spPr>
          <a:xfrm>
            <a:off x="4804900" y="1016125"/>
            <a:ext cx="2071800" cy="356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8"/>
          <p:cNvSpPr/>
          <p:nvPr/>
        </p:nvSpPr>
        <p:spPr>
          <a:xfrm>
            <a:off x="6946050" y="1016125"/>
            <a:ext cx="2071800" cy="356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8"/>
          <p:cNvSpPr/>
          <p:nvPr/>
        </p:nvSpPr>
        <p:spPr>
          <a:xfrm>
            <a:off x="210325" y="1016125"/>
            <a:ext cx="2071800" cy="356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8"/>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8"/>
          <p:cNvSpPr txBox="1"/>
          <p:nvPr/>
        </p:nvSpPr>
        <p:spPr>
          <a:xfrm>
            <a:off x="329875" y="1106650"/>
            <a:ext cx="1832700" cy="338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ja" sz="1000" u="sng">
                <a:solidFill>
                  <a:schemeClr val="dk1"/>
                </a:solidFill>
              </a:rPr>
              <a:t>オフライン</a:t>
            </a:r>
            <a:r>
              <a:rPr b="1" lang="ja" sz="1000">
                <a:solidFill>
                  <a:schemeClr val="dk1"/>
                </a:solidFill>
              </a:rPr>
              <a:t>イベント管理</a:t>
            </a:r>
            <a:endParaRPr b="1" sz="1000">
              <a:solidFill>
                <a:schemeClr val="dk1"/>
              </a:solidFill>
            </a:endParaRPr>
          </a:p>
        </p:txBody>
      </p:sp>
      <p:sp>
        <p:nvSpPr>
          <p:cNvPr id="103" name="Google Shape;103;p18"/>
          <p:cNvSpPr/>
          <p:nvPr/>
        </p:nvSpPr>
        <p:spPr>
          <a:xfrm>
            <a:off x="2367075" y="1016125"/>
            <a:ext cx="2071800" cy="3566100"/>
          </a:xfrm>
          <a:prstGeom prst="roundRect">
            <a:avLst>
              <a:gd fmla="val 0" name="adj"/>
            </a:avLst>
          </a:prstGeom>
          <a:solidFill>
            <a:schemeClr val="lt1"/>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8"/>
          <p:cNvSpPr txBox="1"/>
          <p:nvPr/>
        </p:nvSpPr>
        <p:spPr>
          <a:xfrm>
            <a:off x="2486630" y="1106650"/>
            <a:ext cx="1832700" cy="338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ja" sz="1000" u="sng">
                <a:solidFill>
                  <a:schemeClr val="dk1"/>
                </a:solidFill>
              </a:rPr>
              <a:t>オンライン</a:t>
            </a:r>
            <a:r>
              <a:rPr b="1" lang="ja" sz="1000">
                <a:solidFill>
                  <a:schemeClr val="dk1"/>
                </a:solidFill>
              </a:rPr>
              <a:t>イベント管理</a:t>
            </a:r>
            <a:endParaRPr b="1" sz="1000">
              <a:solidFill>
                <a:schemeClr val="dk1"/>
              </a:solidFill>
            </a:endParaRPr>
          </a:p>
        </p:txBody>
      </p:sp>
      <p:pic>
        <p:nvPicPr>
          <p:cNvPr id="105" name="Google Shape;105;p18"/>
          <p:cNvPicPr preferRelativeResize="0"/>
          <p:nvPr/>
        </p:nvPicPr>
        <p:blipFill rotWithShape="1">
          <a:blip r:embed="rId3">
            <a:alphaModFix/>
          </a:blip>
          <a:srcRect b="0" l="0" r="0" t="0"/>
          <a:stretch/>
        </p:blipFill>
        <p:spPr>
          <a:xfrm>
            <a:off x="5512127" y="1974921"/>
            <a:ext cx="657346" cy="598916"/>
          </a:xfrm>
          <a:prstGeom prst="rect">
            <a:avLst/>
          </a:prstGeom>
          <a:noFill/>
          <a:ln>
            <a:noFill/>
          </a:ln>
        </p:spPr>
      </p:pic>
      <p:pic>
        <p:nvPicPr>
          <p:cNvPr id="106" name="Google Shape;106;p18"/>
          <p:cNvPicPr preferRelativeResize="0"/>
          <p:nvPr/>
        </p:nvPicPr>
        <p:blipFill>
          <a:blip r:embed="rId4">
            <a:alphaModFix/>
          </a:blip>
          <a:stretch>
            <a:fillRect/>
          </a:stretch>
        </p:blipFill>
        <p:spPr>
          <a:xfrm>
            <a:off x="7461086" y="1753500"/>
            <a:ext cx="1041737" cy="1041737"/>
          </a:xfrm>
          <a:prstGeom prst="rect">
            <a:avLst/>
          </a:prstGeom>
          <a:noFill/>
          <a:ln>
            <a:noFill/>
          </a:ln>
        </p:spPr>
      </p:pic>
      <p:sp>
        <p:nvSpPr>
          <p:cNvPr id="107" name="Google Shape;107;p18"/>
          <p:cNvSpPr txBox="1"/>
          <p:nvPr/>
        </p:nvSpPr>
        <p:spPr>
          <a:xfrm>
            <a:off x="4924456" y="1106650"/>
            <a:ext cx="1832700" cy="338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ja" sz="1000">
                <a:solidFill>
                  <a:schemeClr val="dk1"/>
                </a:solidFill>
              </a:rPr>
              <a:t>ネクプロ for Salesforce</a:t>
            </a:r>
            <a:endParaRPr b="1" sz="1000">
              <a:solidFill>
                <a:schemeClr val="dk1"/>
              </a:solidFill>
            </a:endParaRPr>
          </a:p>
        </p:txBody>
      </p:sp>
      <p:sp>
        <p:nvSpPr>
          <p:cNvPr id="108" name="Google Shape;108;p18"/>
          <p:cNvSpPr txBox="1"/>
          <p:nvPr/>
        </p:nvSpPr>
        <p:spPr>
          <a:xfrm>
            <a:off x="7065590" y="1106650"/>
            <a:ext cx="1832700" cy="338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ja" sz="1000">
                <a:solidFill>
                  <a:schemeClr val="dk1"/>
                </a:solidFill>
              </a:rPr>
              <a:t>ネクプロ for Agentforce</a:t>
            </a:r>
            <a:endParaRPr b="1" sz="1000">
              <a:solidFill>
                <a:schemeClr val="dk1"/>
              </a:solidFill>
            </a:endParaRPr>
          </a:p>
        </p:txBody>
      </p:sp>
      <p:sp>
        <p:nvSpPr>
          <p:cNvPr id="109" name="Google Shape;109;p18"/>
          <p:cNvSpPr txBox="1"/>
          <p:nvPr/>
        </p:nvSpPr>
        <p:spPr>
          <a:xfrm>
            <a:off x="4908106" y="3103375"/>
            <a:ext cx="1865400" cy="1362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ja" sz="900">
                <a:solidFill>
                  <a:schemeClr val="dk1"/>
                </a:solidFill>
              </a:rPr>
              <a:t>あらゆるデータを自動連携</a:t>
            </a:r>
            <a:endParaRPr sz="900">
              <a:solidFill>
                <a:schemeClr val="dk1"/>
              </a:solidFill>
            </a:endParaRPr>
          </a:p>
          <a:p>
            <a:pPr indent="0" lvl="0" marL="0" rtl="0" algn="ctr">
              <a:lnSpc>
                <a:spcPct val="150000"/>
              </a:lnSpc>
              <a:spcBef>
                <a:spcPts val="0"/>
              </a:spcBef>
              <a:spcAft>
                <a:spcPts val="0"/>
              </a:spcAft>
              <a:buNone/>
            </a:pPr>
            <a:r>
              <a:rPr lang="ja" sz="900">
                <a:solidFill>
                  <a:schemeClr val="dk1"/>
                </a:solidFill>
              </a:rPr>
              <a:t>リアルタイムアプローチを実現</a:t>
            </a:r>
            <a:endParaRPr sz="900">
              <a:solidFill>
                <a:schemeClr val="dk1"/>
              </a:solidFill>
            </a:endParaRPr>
          </a:p>
          <a:p>
            <a:pPr indent="0" lvl="0" marL="0" rtl="0" algn="ctr">
              <a:lnSpc>
                <a:spcPct val="150000"/>
              </a:lnSpc>
              <a:spcBef>
                <a:spcPts val="0"/>
              </a:spcBef>
              <a:spcAft>
                <a:spcPts val="0"/>
              </a:spcAft>
              <a:buNone/>
            </a:pPr>
            <a:r>
              <a:t/>
            </a:r>
            <a:endParaRPr sz="900">
              <a:solidFill>
                <a:schemeClr val="dk1"/>
              </a:solidFill>
            </a:endParaRPr>
          </a:p>
          <a:p>
            <a:pPr indent="0" lvl="0" marL="0" rtl="0" algn="ctr">
              <a:lnSpc>
                <a:spcPct val="150000"/>
              </a:lnSpc>
              <a:spcBef>
                <a:spcPts val="0"/>
              </a:spcBef>
              <a:spcAft>
                <a:spcPts val="0"/>
              </a:spcAft>
              <a:buNone/>
            </a:pPr>
            <a:r>
              <a:rPr b="1" lang="ja" sz="900">
                <a:solidFill>
                  <a:schemeClr val="dk1"/>
                </a:solidFill>
              </a:rPr>
              <a:t>取引先責任者・リード</a:t>
            </a:r>
            <a:endParaRPr b="1" sz="900">
              <a:solidFill>
                <a:schemeClr val="dk1"/>
              </a:solidFill>
            </a:endParaRPr>
          </a:p>
          <a:p>
            <a:pPr indent="0" lvl="0" marL="0" rtl="0" algn="ctr">
              <a:lnSpc>
                <a:spcPct val="150000"/>
              </a:lnSpc>
              <a:spcBef>
                <a:spcPts val="0"/>
              </a:spcBef>
              <a:spcAft>
                <a:spcPts val="0"/>
              </a:spcAft>
              <a:buNone/>
            </a:pPr>
            <a:r>
              <a:rPr b="1" lang="ja" sz="900">
                <a:solidFill>
                  <a:schemeClr val="dk1"/>
                </a:solidFill>
              </a:rPr>
              <a:t>キャンペーンメンバーへの連携</a:t>
            </a:r>
            <a:endParaRPr b="1" sz="900">
              <a:solidFill>
                <a:schemeClr val="dk1"/>
              </a:solidFill>
            </a:endParaRPr>
          </a:p>
          <a:p>
            <a:pPr indent="0" lvl="0" marL="0" rtl="0" algn="ctr">
              <a:lnSpc>
                <a:spcPct val="150000"/>
              </a:lnSpc>
              <a:spcBef>
                <a:spcPts val="0"/>
              </a:spcBef>
              <a:spcAft>
                <a:spcPts val="0"/>
              </a:spcAft>
              <a:buNone/>
            </a:pPr>
            <a:r>
              <a:rPr b="1" lang="ja" sz="900">
                <a:solidFill>
                  <a:schemeClr val="dk1"/>
                </a:solidFill>
              </a:rPr>
              <a:t>※カスタムオブジェクトに対応</a:t>
            </a:r>
            <a:endParaRPr b="1" sz="900">
              <a:solidFill>
                <a:schemeClr val="dk1"/>
              </a:solidFill>
            </a:endParaRPr>
          </a:p>
        </p:txBody>
      </p:sp>
      <p:sp>
        <p:nvSpPr>
          <p:cNvPr id="110" name="Google Shape;110;p18"/>
          <p:cNvSpPr txBox="1"/>
          <p:nvPr/>
        </p:nvSpPr>
        <p:spPr>
          <a:xfrm>
            <a:off x="6964350" y="3103375"/>
            <a:ext cx="2058900" cy="1154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ja" sz="900">
                <a:solidFill>
                  <a:schemeClr val="dk1"/>
                </a:solidFill>
              </a:rPr>
              <a:t>Agentforce対応の動画/ウェビナー</a:t>
            </a:r>
            <a:endParaRPr sz="900">
              <a:solidFill>
                <a:schemeClr val="dk1"/>
              </a:solidFill>
            </a:endParaRPr>
          </a:p>
          <a:p>
            <a:pPr indent="0" lvl="0" marL="0" rtl="0" algn="ctr">
              <a:lnSpc>
                <a:spcPct val="150000"/>
              </a:lnSpc>
              <a:spcBef>
                <a:spcPts val="0"/>
              </a:spcBef>
              <a:spcAft>
                <a:spcPts val="0"/>
              </a:spcAft>
              <a:buNone/>
            </a:pPr>
            <a:r>
              <a:rPr lang="ja" sz="900">
                <a:solidFill>
                  <a:schemeClr val="dk1"/>
                </a:solidFill>
              </a:rPr>
              <a:t>営業生産性を大幅に改善</a:t>
            </a:r>
            <a:endParaRPr sz="900">
              <a:solidFill>
                <a:schemeClr val="dk1"/>
              </a:solidFill>
            </a:endParaRPr>
          </a:p>
          <a:p>
            <a:pPr indent="0" lvl="0" marL="0" rtl="0" algn="ctr">
              <a:lnSpc>
                <a:spcPct val="150000"/>
              </a:lnSpc>
              <a:spcBef>
                <a:spcPts val="0"/>
              </a:spcBef>
              <a:spcAft>
                <a:spcPts val="0"/>
              </a:spcAft>
              <a:buNone/>
            </a:pPr>
            <a:r>
              <a:t/>
            </a:r>
            <a:endParaRPr sz="900">
              <a:solidFill>
                <a:schemeClr val="dk1"/>
              </a:solidFill>
            </a:endParaRPr>
          </a:p>
          <a:p>
            <a:pPr indent="0" lvl="0" marL="0" rtl="0" algn="ctr">
              <a:lnSpc>
                <a:spcPct val="150000"/>
              </a:lnSpc>
              <a:spcBef>
                <a:spcPts val="0"/>
              </a:spcBef>
              <a:spcAft>
                <a:spcPts val="0"/>
              </a:spcAft>
              <a:buNone/>
            </a:pPr>
            <a:r>
              <a:rPr b="1" lang="ja" sz="900">
                <a:solidFill>
                  <a:schemeClr val="dk1"/>
                </a:solidFill>
              </a:rPr>
              <a:t>Agentforceによる検索機能</a:t>
            </a:r>
            <a:endParaRPr b="1" sz="900">
              <a:solidFill>
                <a:schemeClr val="dk1"/>
              </a:solidFill>
            </a:endParaRPr>
          </a:p>
          <a:p>
            <a:pPr indent="0" lvl="0" marL="0" rtl="0" algn="ctr">
              <a:lnSpc>
                <a:spcPct val="150000"/>
              </a:lnSpc>
              <a:spcBef>
                <a:spcPts val="0"/>
              </a:spcBef>
              <a:spcAft>
                <a:spcPts val="0"/>
              </a:spcAft>
              <a:buNone/>
            </a:pPr>
            <a:r>
              <a:rPr b="1" lang="ja" sz="900">
                <a:solidFill>
                  <a:schemeClr val="dk1"/>
                </a:solidFill>
              </a:rPr>
              <a:t>レコメンド機能を提供</a:t>
            </a:r>
            <a:endParaRPr b="1" sz="900">
              <a:solidFill>
                <a:schemeClr val="dk1"/>
              </a:solidFill>
            </a:endParaRPr>
          </a:p>
        </p:txBody>
      </p:sp>
      <p:pic>
        <p:nvPicPr>
          <p:cNvPr id="111" name="Google Shape;111;p18"/>
          <p:cNvPicPr preferRelativeResize="0"/>
          <p:nvPr/>
        </p:nvPicPr>
        <p:blipFill>
          <a:blip r:embed="rId5">
            <a:alphaModFix/>
          </a:blip>
          <a:stretch>
            <a:fillRect/>
          </a:stretch>
        </p:blipFill>
        <p:spPr>
          <a:xfrm>
            <a:off x="317013" y="1963396"/>
            <a:ext cx="1858433" cy="932954"/>
          </a:xfrm>
          <a:prstGeom prst="rect">
            <a:avLst/>
          </a:prstGeom>
          <a:noFill/>
          <a:ln>
            <a:noFill/>
          </a:ln>
        </p:spPr>
      </p:pic>
      <p:pic>
        <p:nvPicPr>
          <p:cNvPr id="112" name="Google Shape;112;p18"/>
          <p:cNvPicPr preferRelativeResize="0"/>
          <p:nvPr/>
        </p:nvPicPr>
        <p:blipFill>
          <a:blip r:embed="rId6">
            <a:alphaModFix/>
          </a:blip>
          <a:stretch>
            <a:fillRect/>
          </a:stretch>
        </p:blipFill>
        <p:spPr>
          <a:xfrm>
            <a:off x="2473757" y="1983679"/>
            <a:ext cx="1858426" cy="892389"/>
          </a:xfrm>
          <a:prstGeom prst="rect">
            <a:avLst/>
          </a:prstGeom>
          <a:noFill/>
          <a:ln>
            <a:noFill/>
          </a:ln>
        </p:spPr>
      </p:pic>
      <p:pic>
        <p:nvPicPr>
          <p:cNvPr id="113" name="Google Shape;113;p18"/>
          <p:cNvPicPr preferRelativeResize="0"/>
          <p:nvPr/>
        </p:nvPicPr>
        <p:blipFill>
          <a:blip r:embed="rId7">
            <a:alphaModFix/>
          </a:blip>
          <a:stretch>
            <a:fillRect/>
          </a:stretch>
        </p:blipFill>
        <p:spPr>
          <a:xfrm>
            <a:off x="317013" y="3506214"/>
            <a:ext cx="1858433" cy="917254"/>
          </a:xfrm>
          <a:prstGeom prst="rect">
            <a:avLst/>
          </a:prstGeom>
          <a:noFill/>
          <a:ln>
            <a:noFill/>
          </a:ln>
        </p:spPr>
      </p:pic>
      <p:pic>
        <p:nvPicPr>
          <p:cNvPr id="114" name="Google Shape;114;p18"/>
          <p:cNvPicPr preferRelativeResize="0"/>
          <p:nvPr/>
        </p:nvPicPr>
        <p:blipFill>
          <a:blip r:embed="rId8">
            <a:alphaModFix/>
          </a:blip>
          <a:stretch>
            <a:fillRect/>
          </a:stretch>
        </p:blipFill>
        <p:spPr>
          <a:xfrm>
            <a:off x="2473730" y="3515523"/>
            <a:ext cx="1858433" cy="898636"/>
          </a:xfrm>
          <a:prstGeom prst="rect">
            <a:avLst/>
          </a:prstGeom>
          <a:noFill/>
          <a:ln>
            <a:noFill/>
          </a:ln>
        </p:spPr>
      </p:pic>
      <p:sp>
        <p:nvSpPr>
          <p:cNvPr id="115" name="Google Shape;115;p18"/>
          <p:cNvSpPr/>
          <p:nvPr/>
        </p:nvSpPr>
        <p:spPr>
          <a:xfrm>
            <a:off x="765325" y="1641907"/>
            <a:ext cx="961800" cy="270600"/>
          </a:xfrm>
          <a:prstGeom prst="roundRect">
            <a:avLst>
              <a:gd fmla="val 50000" name="adj"/>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展示会</a:t>
            </a:r>
            <a:endParaRPr b="1" sz="1000">
              <a:solidFill>
                <a:schemeClr val="lt1"/>
              </a:solidFill>
            </a:endParaRPr>
          </a:p>
        </p:txBody>
      </p:sp>
      <p:sp>
        <p:nvSpPr>
          <p:cNvPr id="116" name="Google Shape;116;p18"/>
          <p:cNvSpPr/>
          <p:nvPr/>
        </p:nvSpPr>
        <p:spPr>
          <a:xfrm>
            <a:off x="765325" y="3174571"/>
            <a:ext cx="961800" cy="270600"/>
          </a:xfrm>
          <a:prstGeom prst="roundRect">
            <a:avLst>
              <a:gd fmla="val 50000" name="adj"/>
            </a:avLst>
          </a:prstGeom>
          <a:solidFill>
            <a:srgbClr val="EB9B4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オフライン</a:t>
            </a:r>
            <a:endParaRPr b="1" sz="1000">
              <a:solidFill>
                <a:schemeClr val="lt1"/>
              </a:solidFill>
            </a:endParaRPr>
          </a:p>
        </p:txBody>
      </p:sp>
      <p:sp>
        <p:nvSpPr>
          <p:cNvPr id="117" name="Google Shape;117;p18"/>
          <p:cNvSpPr/>
          <p:nvPr/>
        </p:nvSpPr>
        <p:spPr>
          <a:xfrm>
            <a:off x="2922075" y="1641918"/>
            <a:ext cx="961800" cy="270600"/>
          </a:xfrm>
          <a:prstGeom prst="roundRect">
            <a:avLst>
              <a:gd fmla="val 50000" name="adj"/>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ウェビナー</a:t>
            </a:r>
            <a:endParaRPr b="1" sz="1000">
              <a:solidFill>
                <a:schemeClr val="lt1"/>
              </a:solidFill>
            </a:endParaRPr>
          </a:p>
        </p:txBody>
      </p:sp>
      <p:sp>
        <p:nvSpPr>
          <p:cNvPr id="118" name="Google Shape;118;p18"/>
          <p:cNvSpPr/>
          <p:nvPr/>
        </p:nvSpPr>
        <p:spPr>
          <a:xfrm>
            <a:off x="2922062" y="3174571"/>
            <a:ext cx="961800" cy="270600"/>
          </a:xfrm>
          <a:prstGeom prst="roundRect">
            <a:avLst>
              <a:gd fmla="val 50000" name="adj"/>
            </a:avLst>
          </a:prstGeom>
          <a:solidFill>
            <a:srgbClr val="674EA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000">
                <a:solidFill>
                  <a:schemeClr val="lt1"/>
                </a:solidFill>
              </a:rPr>
              <a:t>動画サイト</a:t>
            </a:r>
            <a:endParaRPr b="1" sz="1000">
              <a:solidFill>
                <a:schemeClr val="lt1"/>
              </a:solidFill>
            </a:endParaRPr>
          </a:p>
        </p:txBody>
      </p:sp>
      <p:sp>
        <p:nvSpPr>
          <p:cNvPr id="119" name="Google Shape;119;p18"/>
          <p:cNvSpPr/>
          <p:nvPr/>
        </p:nvSpPr>
        <p:spPr>
          <a:xfrm>
            <a:off x="4526971" y="2355420"/>
            <a:ext cx="201900" cy="235500"/>
          </a:xfrm>
          <a:prstGeom prst="rightArrow">
            <a:avLst>
              <a:gd fmla="val 50000" name="adj1"/>
              <a:gd fmla="val 50000" name="adj2"/>
            </a:avLst>
          </a:prstGeom>
          <a:solidFill>
            <a:srgbClr val="EB9B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8"/>
          <p:cNvSpPr/>
          <p:nvPr/>
        </p:nvSpPr>
        <p:spPr>
          <a:xfrm rot="10800000">
            <a:off x="4526981" y="2867872"/>
            <a:ext cx="201900" cy="235500"/>
          </a:xfrm>
          <a:prstGeom prst="rightArrow">
            <a:avLst>
              <a:gd fmla="val 50000" name="adj1"/>
              <a:gd fmla="val 50000" name="adj2"/>
            </a:avLst>
          </a:prstGeom>
          <a:solidFill>
            <a:srgbClr val="EB9B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nvSpPr>
        <p:spPr>
          <a:xfrm>
            <a:off x="4377276" y="2548950"/>
            <a:ext cx="4857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000"/>
              <a:buFont typeface="Arial"/>
              <a:buNone/>
            </a:pPr>
            <a:r>
              <a:rPr b="0" i="0" lang="ja" sz="1000" u="none" cap="none" strike="noStrike">
                <a:solidFill>
                  <a:srgbClr val="000000"/>
                </a:solidFill>
                <a:latin typeface="Arial"/>
                <a:ea typeface="Arial"/>
                <a:cs typeface="Arial"/>
                <a:sym typeface="Arial"/>
              </a:rPr>
              <a:t>連携</a:t>
            </a:r>
            <a:endParaRPr b="0" i="0" sz="1000" u="none" cap="none" strike="noStrike">
              <a:solidFill>
                <a:srgbClr val="000000"/>
              </a:solidFill>
              <a:latin typeface="Arial"/>
              <a:ea typeface="Arial"/>
              <a:cs typeface="Arial"/>
              <a:sym typeface="Arial"/>
            </a:endParaRPr>
          </a:p>
        </p:txBody>
      </p:sp>
      <p:sp>
        <p:nvSpPr>
          <p:cNvPr id="122" name="Google Shape;122;p18"/>
          <p:cNvSpPr txBox="1"/>
          <p:nvPr/>
        </p:nvSpPr>
        <p:spPr>
          <a:xfrm>
            <a:off x="506275" y="204300"/>
            <a:ext cx="619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b="1" lang="ja" sz="1600">
                <a:solidFill>
                  <a:schemeClr val="dk1"/>
                </a:solidFill>
              </a:rPr>
              <a:t>ネクプロが提供するサービス一覧</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45" title="Agentforce07.jpg"/>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723" name="Google Shape;723;p45"/>
          <p:cNvPicPr preferRelativeResize="0"/>
          <p:nvPr/>
        </p:nvPicPr>
        <p:blipFill>
          <a:blip r:embed="rId4">
            <a:alphaModFix/>
          </a:blip>
          <a:stretch>
            <a:fillRect/>
          </a:stretch>
        </p:blipFill>
        <p:spPr>
          <a:xfrm>
            <a:off x="5232850" y="2128299"/>
            <a:ext cx="658300" cy="2121950"/>
          </a:xfrm>
          <a:prstGeom prst="rect">
            <a:avLst/>
          </a:prstGeom>
          <a:noFill/>
          <a:ln>
            <a:noFill/>
          </a:ln>
        </p:spPr>
      </p:pic>
      <p:pic>
        <p:nvPicPr>
          <p:cNvPr id="724" name="Google Shape;724;p45"/>
          <p:cNvPicPr preferRelativeResize="0"/>
          <p:nvPr/>
        </p:nvPicPr>
        <p:blipFill>
          <a:blip r:embed="rId5">
            <a:alphaModFix/>
          </a:blip>
          <a:stretch>
            <a:fillRect/>
          </a:stretch>
        </p:blipFill>
        <p:spPr>
          <a:xfrm>
            <a:off x="6406550" y="2097809"/>
            <a:ext cx="754450" cy="216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46" title="Agentforce08.jpg"/>
          <p:cNvPicPr preferRelativeResize="0"/>
          <p:nvPr/>
        </p:nvPicPr>
        <p:blipFill>
          <a:blip r:embed="rId3">
            <a:alphaModFix/>
          </a:blip>
          <a:stretch>
            <a:fillRect/>
          </a:stretch>
        </p:blipFill>
        <p:spPr>
          <a:xfrm>
            <a:off x="0" y="0"/>
            <a:ext cx="9143997" cy="51434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pSp>
        <p:nvGrpSpPr>
          <p:cNvPr id="734" name="Google Shape;734;p47"/>
          <p:cNvGrpSpPr/>
          <p:nvPr/>
        </p:nvGrpSpPr>
        <p:grpSpPr>
          <a:xfrm>
            <a:off x="0" y="0"/>
            <a:ext cx="9144003" cy="5143501"/>
            <a:chOff x="0" y="0"/>
            <a:chExt cx="9144003" cy="5143501"/>
          </a:xfrm>
        </p:grpSpPr>
        <p:pic>
          <p:nvPicPr>
            <p:cNvPr id="735" name="Google Shape;735;p47" title="Agentforce09.jpg"/>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736" name="Google Shape;736;p47"/>
            <p:cNvPicPr preferRelativeResize="0"/>
            <p:nvPr/>
          </p:nvPicPr>
          <p:blipFill>
            <a:blip r:embed="rId4">
              <a:alphaModFix/>
            </a:blip>
            <a:stretch>
              <a:fillRect/>
            </a:stretch>
          </p:blipFill>
          <p:spPr>
            <a:xfrm>
              <a:off x="5060169" y="1885484"/>
              <a:ext cx="673231" cy="822850"/>
            </a:xfrm>
            <a:prstGeom prst="rect">
              <a:avLst/>
            </a:prstGeom>
            <a:noFill/>
            <a:ln>
              <a:noFill/>
            </a:ln>
          </p:spPr>
        </p:pic>
        <p:pic>
          <p:nvPicPr>
            <p:cNvPr id="737" name="Google Shape;737;p47"/>
            <p:cNvPicPr preferRelativeResize="0"/>
            <p:nvPr/>
          </p:nvPicPr>
          <p:blipFill>
            <a:blip r:embed="rId5">
              <a:alphaModFix/>
            </a:blip>
            <a:stretch>
              <a:fillRect/>
            </a:stretch>
          </p:blipFill>
          <p:spPr>
            <a:xfrm>
              <a:off x="6221300" y="1879897"/>
              <a:ext cx="754925" cy="8228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48" title="Agentforce10.jpg"/>
          <p:cNvPicPr preferRelativeResize="0"/>
          <p:nvPr/>
        </p:nvPicPr>
        <p:blipFill>
          <a:blip r:embed="rId3">
            <a:alphaModFix/>
          </a:blip>
          <a:stretch>
            <a:fillRect/>
          </a:stretch>
        </p:blipFill>
        <p:spPr>
          <a:xfrm>
            <a:off x="0" y="0"/>
            <a:ext cx="9144018"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pSp>
        <p:nvGrpSpPr>
          <p:cNvPr id="747" name="Google Shape;747;p49"/>
          <p:cNvGrpSpPr/>
          <p:nvPr/>
        </p:nvGrpSpPr>
        <p:grpSpPr>
          <a:xfrm>
            <a:off x="0" y="0"/>
            <a:ext cx="9144003" cy="5143501"/>
            <a:chOff x="0" y="0"/>
            <a:chExt cx="9144003" cy="5143501"/>
          </a:xfrm>
        </p:grpSpPr>
        <p:pic>
          <p:nvPicPr>
            <p:cNvPr id="748" name="Google Shape;748;p49" title="Agentforce11.jpg"/>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749" name="Google Shape;749;p49"/>
            <p:cNvPicPr preferRelativeResize="0"/>
            <p:nvPr/>
          </p:nvPicPr>
          <p:blipFill>
            <a:blip r:embed="rId4">
              <a:alphaModFix/>
            </a:blip>
            <a:stretch>
              <a:fillRect/>
            </a:stretch>
          </p:blipFill>
          <p:spPr>
            <a:xfrm>
              <a:off x="5328920" y="1614015"/>
              <a:ext cx="685650" cy="787775"/>
            </a:xfrm>
            <a:prstGeom prst="rect">
              <a:avLst/>
            </a:prstGeom>
            <a:noFill/>
            <a:ln>
              <a:noFill/>
            </a:ln>
          </p:spPr>
        </p:pic>
        <p:pic>
          <p:nvPicPr>
            <p:cNvPr id="750" name="Google Shape;750;p49"/>
            <p:cNvPicPr preferRelativeResize="0"/>
            <p:nvPr/>
          </p:nvPicPr>
          <p:blipFill>
            <a:blip r:embed="rId5">
              <a:alphaModFix/>
            </a:blip>
            <a:stretch>
              <a:fillRect/>
            </a:stretch>
          </p:blipFill>
          <p:spPr>
            <a:xfrm>
              <a:off x="5292175" y="2608700"/>
              <a:ext cx="722400" cy="7538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50" title="Agentforce12.jpg"/>
          <p:cNvPicPr preferRelativeResize="0"/>
          <p:nvPr/>
        </p:nvPicPr>
        <p:blipFill>
          <a:blip r:embed="rId3">
            <a:alphaModFix/>
          </a:blip>
          <a:stretch>
            <a:fillRect/>
          </a:stretch>
        </p:blipFill>
        <p:spPr>
          <a:xfrm>
            <a:off x="0" y="0"/>
            <a:ext cx="9144018"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51" title="Agentforce13.jpg"/>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52"/>
          <p:cNvSpPr/>
          <p:nvPr/>
        </p:nvSpPr>
        <p:spPr>
          <a:xfrm>
            <a:off x="0" y="1"/>
            <a:ext cx="9144000" cy="5143500"/>
          </a:xfrm>
          <a:prstGeom prst="rect">
            <a:avLst/>
          </a:prstGeom>
          <a:gradFill>
            <a:gsLst>
              <a:gs pos="0">
                <a:srgbClr val="F1C232"/>
              </a:gs>
              <a:gs pos="100000">
                <a:srgbClr val="F4632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2"/>
          <p:cNvSpPr/>
          <p:nvPr/>
        </p:nvSpPr>
        <p:spPr>
          <a:xfrm>
            <a:off x="74125" y="84961"/>
            <a:ext cx="8976300" cy="4992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2"/>
          <p:cNvSpPr txBox="1"/>
          <p:nvPr/>
        </p:nvSpPr>
        <p:spPr>
          <a:xfrm>
            <a:off x="569500" y="1780775"/>
            <a:ext cx="5597400" cy="161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ja" sz="2300">
                <a:solidFill>
                  <a:srgbClr val="2A3B4C"/>
                </a:solidFill>
                <a:highlight>
                  <a:srgbClr val="FFFFFF"/>
                </a:highlight>
              </a:rPr>
              <a:t>料金のご案内</a:t>
            </a:r>
            <a:endParaRPr b="1" sz="3650">
              <a:solidFill>
                <a:srgbClr val="0151FF"/>
              </a:solidFill>
              <a:highlight>
                <a:srgbClr val="FFFFFF"/>
              </a:highlight>
            </a:endParaRPr>
          </a:p>
          <a:p>
            <a:pPr indent="0" lvl="0" marL="0" rtl="0" algn="l">
              <a:lnSpc>
                <a:spcPct val="115000"/>
              </a:lnSpc>
              <a:spcBef>
                <a:spcPts val="800"/>
              </a:spcBef>
              <a:spcAft>
                <a:spcPts val="0"/>
              </a:spcAft>
              <a:buNone/>
            </a:pPr>
            <a:r>
              <a:t/>
            </a:r>
            <a:endParaRPr b="1">
              <a:solidFill>
                <a:srgbClr val="2A3B4C"/>
              </a:solidFill>
              <a:highlight>
                <a:srgbClr val="FFFFFF"/>
              </a:highlight>
            </a:endParaRPr>
          </a:p>
          <a:p>
            <a:pPr indent="0" lvl="0" marL="0" rtl="0" algn="l">
              <a:lnSpc>
                <a:spcPct val="115000"/>
              </a:lnSpc>
              <a:spcBef>
                <a:spcPts val="800"/>
              </a:spcBef>
              <a:spcAft>
                <a:spcPts val="0"/>
              </a:spcAft>
              <a:buNone/>
            </a:pPr>
            <a:r>
              <a:rPr b="1" lang="ja">
                <a:solidFill>
                  <a:srgbClr val="2A3B4C"/>
                </a:solidFill>
                <a:highlight>
                  <a:srgbClr val="FFFFFF"/>
                </a:highlight>
              </a:rPr>
              <a:t>Agentforceを利用するにあたり</a:t>
            </a:r>
            <a:endParaRPr b="1">
              <a:solidFill>
                <a:srgbClr val="2A3B4C"/>
              </a:solidFill>
              <a:highlight>
                <a:srgbClr val="FFFFFF"/>
              </a:highlight>
            </a:endParaRPr>
          </a:p>
          <a:p>
            <a:pPr indent="0" lvl="0" marL="0" rtl="0" algn="l">
              <a:lnSpc>
                <a:spcPct val="115000"/>
              </a:lnSpc>
              <a:spcBef>
                <a:spcPts val="800"/>
              </a:spcBef>
              <a:spcAft>
                <a:spcPts val="0"/>
              </a:spcAft>
              <a:buNone/>
            </a:pPr>
            <a:r>
              <a:rPr b="1" lang="ja">
                <a:solidFill>
                  <a:srgbClr val="2A3B4C"/>
                </a:solidFill>
                <a:highlight>
                  <a:srgbClr val="FFFFFF"/>
                </a:highlight>
              </a:rPr>
              <a:t>別途、Salesforceのご契約が必要となります。</a:t>
            </a:r>
            <a:endParaRPr b="1">
              <a:solidFill>
                <a:srgbClr val="2A3B4C"/>
              </a:solidFill>
              <a:highlight>
                <a:srgbClr val="FFFFFF"/>
              </a:highlight>
            </a:endParaRPr>
          </a:p>
        </p:txBody>
      </p:sp>
      <p:pic>
        <p:nvPicPr>
          <p:cNvPr id="768" name="Google Shape;768;p52"/>
          <p:cNvPicPr preferRelativeResize="0"/>
          <p:nvPr/>
        </p:nvPicPr>
        <p:blipFill>
          <a:blip r:embed="rId3">
            <a:alphaModFix/>
          </a:blip>
          <a:stretch>
            <a:fillRect/>
          </a:stretch>
        </p:blipFill>
        <p:spPr>
          <a:xfrm>
            <a:off x="5407450" y="1069762"/>
            <a:ext cx="6097951" cy="3576325"/>
          </a:xfrm>
          <a:prstGeom prst="rect">
            <a:avLst/>
          </a:prstGeom>
          <a:noFill/>
          <a:ln>
            <a:noFill/>
          </a:ln>
        </p:spPr>
      </p:pic>
      <p:pic>
        <p:nvPicPr>
          <p:cNvPr descr="ロゴ&#10;&#10;自動的に生成された説明" id="769" name="Google Shape;769;p52"/>
          <p:cNvPicPr preferRelativeResize="0"/>
          <p:nvPr/>
        </p:nvPicPr>
        <p:blipFill rotWithShape="1">
          <a:blip r:embed="rId4">
            <a:alphaModFix/>
          </a:blip>
          <a:srcRect b="0" l="0" r="0" t="0"/>
          <a:stretch/>
        </p:blipFill>
        <p:spPr>
          <a:xfrm>
            <a:off x="280221" y="235201"/>
            <a:ext cx="850629" cy="878975"/>
          </a:xfrm>
          <a:prstGeom prst="rect">
            <a:avLst/>
          </a:prstGeom>
          <a:noFill/>
          <a:ln>
            <a:noFill/>
          </a:ln>
        </p:spPr>
      </p:pic>
      <p:sp>
        <p:nvSpPr>
          <p:cNvPr id="770" name="Google Shape;770;p52"/>
          <p:cNvSpPr/>
          <p:nvPr/>
        </p:nvSpPr>
        <p:spPr>
          <a:xfrm>
            <a:off x="9050425" y="9650"/>
            <a:ext cx="93600" cy="5143500"/>
          </a:xfrm>
          <a:prstGeom prst="rect">
            <a:avLst/>
          </a:prstGeom>
          <a:gradFill>
            <a:gsLst>
              <a:gs pos="0">
                <a:srgbClr val="F1C232"/>
              </a:gs>
              <a:gs pos="100000">
                <a:srgbClr val="F4632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3"/>
          <p:cNvSpPr txBox="1"/>
          <p:nvPr/>
        </p:nvSpPr>
        <p:spPr>
          <a:xfrm>
            <a:off x="267975" y="715450"/>
            <a:ext cx="8601900" cy="418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t/>
            </a:r>
            <a:endParaRPr b="0" i="0" u="none" cap="none" strike="noStrike">
              <a:solidFill>
                <a:srgbClr val="003366"/>
              </a:solidFill>
              <a:latin typeface="Arial"/>
              <a:ea typeface="Arial"/>
              <a:cs typeface="Arial"/>
              <a:sym typeface="Arial"/>
            </a:endParaRPr>
          </a:p>
        </p:txBody>
      </p:sp>
      <p:sp>
        <p:nvSpPr>
          <p:cNvPr id="776" name="Google Shape;776;p53"/>
          <p:cNvSpPr txBox="1"/>
          <p:nvPr/>
        </p:nvSpPr>
        <p:spPr>
          <a:xfrm>
            <a:off x="506275" y="182100"/>
            <a:ext cx="7099500" cy="475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800"/>
              <a:buFont typeface="Arial"/>
              <a:buNone/>
            </a:pPr>
            <a:r>
              <a:rPr b="1" lang="ja" sz="1600">
                <a:solidFill>
                  <a:schemeClr val="dk1"/>
                </a:solidFill>
              </a:rPr>
              <a:t>料金表（ネクプロ for Salesforce）</a:t>
            </a:r>
            <a:endParaRPr b="1" i="0" sz="1600" u="none" cap="none" strike="noStrike">
              <a:solidFill>
                <a:srgbClr val="000000"/>
              </a:solidFill>
              <a:latin typeface="Arial"/>
              <a:ea typeface="Arial"/>
              <a:cs typeface="Arial"/>
              <a:sym typeface="Arial"/>
            </a:endParaRPr>
          </a:p>
        </p:txBody>
      </p:sp>
      <p:sp>
        <p:nvSpPr>
          <p:cNvPr id="777" name="Google Shape;777;p53"/>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8" name="Google Shape;778;p53"/>
          <p:cNvSpPr txBox="1"/>
          <p:nvPr/>
        </p:nvSpPr>
        <p:spPr>
          <a:xfrm>
            <a:off x="391675" y="773675"/>
            <a:ext cx="2771400" cy="3018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Professional</a:t>
            </a:r>
            <a:endParaRPr b="0" i="0" sz="1300" u="none" cap="none" strike="noStrike">
              <a:solidFill>
                <a:schemeClr val="lt1"/>
              </a:solidFill>
              <a:latin typeface="Arial"/>
              <a:ea typeface="Arial"/>
              <a:cs typeface="Arial"/>
              <a:sym typeface="Arial"/>
            </a:endParaRPr>
          </a:p>
        </p:txBody>
      </p:sp>
      <p:sp>
        <p:nvSpPr>
          <p:cNvPr id="779" name="Google Shape;779;p53"/>
          <p:cNvSpPr txBox="1"/>
          <p:nvPr/>
        </p:nvSpPr>
        <p:spPr>
          <a:xfrm>
            <a:off x="3217786" y="773675"/>
            <a:ext cx="2771400" cy="3018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Master</a:t>
            </a:r>
            <a:endParaRPr b="0" i="0" sz="1300" u="none" cap="none" strike="noStrike">
              <a:solidFill>
                <a:schemeClr val="lt1"/>
              </a:solidFill>
              <a:latin typeface="Arial"/>
              <a:ea typeface="Arial"/>
              <a:cs typeface="Arial"/>
              <a:sym typeface="Arial"/>
            </a:endParaRPr>
          </a:p>
        </p:txBody>
      </p:sp>
      <p:sp>
        <p:nvSpPr>
          <p:cNvPr id="780" name="Google Shape;780;p53"/>
          <p:cNvSpPr txBox="1"/>
          <p:nvPr/>
        </p:nvSpPr>
        <p:spPr>
          <a:xfrm>
            <a:off x="6043922" y="773675"/>
            <a:ext cx="2771400" cy="301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Enterprise</a:t>
            </a:r>
            <a:endParaRPr b="0" i="0" sz="1300" u="none" cap="none" strike="noStrike">
              <a:solidFill>
                <a:schemeClr val="lt1"/>
              </a:solidFill>
              <a:latin typeface="Arial"/>
              <a:ea typeface="Arial"/>
              <a:cs typeface="Arial"/>
              <a:sym typeface="Arial"/>
            </a:endParaRPr>
          </a:p>
        </p:txBody>
      </p:sp>
      <p:sp>
        <p:nvSpPr>
          <p:cNvPr id="781" name="Google Shape;781;p53"/>
          <p:cNvSpPr txBox="1"/>
          <p:nvPr/>
        </p:nvSpPr>
        <p:spPr>
          <a:xfrm>
            <a:off x="391678" y="1124533"/>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2200">
                <a:solidFill>
                  <a:schemeClr val="dk1"/>
                </a:solidFill>
              </a:rPr>
              <a:t>143,000</a:t>
            </a:r>
            <a:r>
              <a:rPr b="1" lang="ja" sz="1100">
                <a:solidFill>
                  <a:schemeClr val="dk1"/>
                </a:solidFill>
              </a:rPr>
              <a:t> </a:t>
            </a:r>
            <a:r>
              <a:rPr b="1" lang="ja" sz="1300">
                <a:solidFill>
                  <a:schemeClr val="dk1"/>
                </a:solidFill>
              </a:rPr>
              <a:t>円</a:t>
            </a:r>
            <a:endParaRPr b="1" sz="1300">
              <a:solidFill>
                <a:schemeClr val="dk1"/>
              </a:solidFill>
            </a:endParaRPr>
          </a:p>
          <a:p>
            <a:pPr indent="0" lvl="0" marL="0" rtl="0" algn="ctr">
              <a:spcBef>
                <a:spcPts val="0"/>
              </a:spcBef>
              <a:spcAft>
                <a:spcPts val="0"/>
              </a:spcAft>
              <a:buClr>
                <a:schemeClr val="dk1"/>
              </a:buClr>
              <a:buSzPts val="2300"/>
              <a:buFont typeface="Arial"/>
              <a:buNone/>
            </a:pPr>
            <a:r>
              <a:t/>
            </a:r>
            <a:endParaRPr b="1" sz="800">
              <a:solidFill>
                <a:schemeClr val="dk1"/>
              </a:solidFill>
            </a:endParaRPr>
          </a:p>
          <a:p>
            <a:pPr indent="0" lvl="0" marL="0" rtl="0" algn="ctr">
              <a:spcBef>
                <a:spcPts val="0"/>
              </a:spcBef>
              <a:spcAft>
                <a:spcPts val="0"/>
              </a:spcAft>
              <a:buClr>
                <a:schemeClr val="dk1"/>
              </a:buClr>
              <a:buSzPts val="2300"/>
              <a:buFont typeface="Arial"/>
              <a:buNone/>
            </a:pPr>
            <a:r>
              <a:rPr lang="ja" sz="800">
                <a:solidFill>
                  <a:schemeClr val="dk1"/>
                </a:solidFill>
              </a:rPr>
              <a:t>ネクプロ： </a:t>
            </a:r>
            <a:r>
              <a:rPr b="1" lang="ja" sz="800">
                <a:solidFill>
                  <a:schemeClr val="dk1"/>
                </a:solidFill>
              </a:rPr>
              <a:t>5ユーザー</a:t>
            </a:r>
            <a:r>
              <a:rPr lang="ja" sz="800">
                <a:solidFill>
                  <a:schemeClr val="dk1"/>
                </a:solidFill>
              </a:rPr>
              <a:t> / 月</a:t>
            </a:r>
            <a:endParaRPr sz="800">
              <a:solidFill>
                <a:schemeClr val="dk1"/>
              </a:solidFill>
            </a:endParaRPr>
          </a:p>
          <a:p>
            <a:pPr indent="0" lvl="0" marL="0" rtl="0" algn="ctr">
              <a:spcBef>
                <a:spcPts val="0"/>
              </a:spcBef>
              <a:spcAft>
                <a:spcPts val="0"/>
              </a:spcAft>
              <a:buClr>
                <a:schemeClr val="dk1"/>
              </a:buClr>
              <a:buSzPts val="2300"/>
              <a:buFont typeface="Arial"/>
              <a:buNone/>
            </a:pPr>
            <a:r>
              <a:rPr lang="ja" sz="800">
                <a:solidFill>
                  <a:schemeClr val="dk1"/>
                </a:solidFill>
              </a:rPr>
              <a:t>appExchangeユーザー：</a:t>
            </a:r>
            <a:r>
              <a:rPr b="1" lang="ja" sz="800">
                <a:solidFill>
                  <a:schemeClr val="dk1"/>
                </a:solidFill>
              </a:rPr>
              <a:t>無制限</a:t>
            </a:r>
            <a:endParaRPr sz="800">
              <a:solidFill>
                <a:schemeClr val="dk1"/>
              </a:solidFill>
            </a:endParaRPr>
          </a:p>
        </p:txBody>
      </p:sp>
      <p:sp>
        <p:nvSpPr>
          <p:cNvPr id="782" name="Google Shape;782;p53"/>
          <p:cNvSpPr txBox="1"/>
          <p:nvPr/>
        </p:nvSpPr>
        <p:spPr>
          <a:xfrm>
            <a:off x="3217808" y="1124533"/>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2200">
                <a:solidFill>
                  <a:schemeClr val="dk1"/>
                </a:solidFill>
              </a:rPr>
              <a:t>343,000</a:t>
            </a:r>
            <a:r>
              <a:rPr b="1" lang="ja" sz="1100">
                <a:solidFill>
                  <a:schemeClr val="dk1"/>
                </a:solidFill>
              </a:rPr>
              <a:t> </a:t>
            </a:r>
            <a:r>
              <a:rPr b="1" lang="ja" sz="1300">
                <a:solidFill>
                  <a:schemeClr val="dk1"/>
                </a:solidFill>
              </a:rPr>
              <a:t>円</a:t>
            </a:r>
            <a:endParaRPr b="1" sz="1300">
              <a:solidFill>
                <a:schemeClr val="dk1"/>
              </a:solidFill>
            </a:endParaRPr>
          </a:p>
          <a:p>
            <a:pPr indent="0" lvl="0" marL="0" rtl="0" algn="ctr">
              <a:spcBef>
                <a:spcPts val="0"/>
              </a:spcBef>
              <a:spcAft>
                <a:spcPts val="0"/>
              </a:spcAft>
              <a:buClr>
                <a:schemeClr val="dk1"/>
              </a:buClr>
              <a:buSzPts val="2300"/>
              <a:buFont typeface="Arial"/>
              <a:buNone/>
            </a:pPr>
            <a:r>
              <a:t/>
            </a:r>
            <a:endParaRPr b="1" sz="800">
              <a:solidFill>
                <a:schemeClr val="dk1"/>
              </a:solidFill>
            </a:endParaRPr>
          </a:p>
          <a:p>
            <a:pPr indent="0" lvl="0" marL="0" rtl="0" algn="ctr">
              <a:spcBef>
                <a:spcPts val="0"/>
              </a:spcBef>
              <a:spcAft>
                <a:spcPts val="0"/>
              </a:spcAft>
              <a:buClr>
                <a:schemeClr val="dk1"/>
              </a:buClr>
              <a:buSzPts val="2300"/>
              <a:buFont typeface="Arial"/>
              <a:buNone/>
            </a:pPr>
            <a:r>
              <a:rPr lang="ja" sz="800">
                <a:solidFill>
                  <a:schemeClr val="dk1"/>
                </a:solidFill>
              </a:rPr>
              <a:t>ネクプロ： </a:t>
            </a:r>
            <a:r>
              <a:rPr b="1" lang="ja" sz="800">
                <a:solidFill>
                  <a:schemeClr val="dk1"/>
                </a:solidFill>
              </a:rPr>
              <a:t>10ユーザー</a:t>
            </a:r>
            <a:r>
              <a:rPr lang="ja" sz="800">
                <a:solidFill>
                  <a:schemeClr val="dk1"/>
                </a:solidFill>
              </a:rPr>
              <a:t> / 月</a:t>
            </a:r>
            <a:endParaRPr sz="800">
              <a:solidFill>
                <a:schemeClr val="dk1"/>
              </a:solidFill>
            </a:endParaRPr>
          </a:p>
          <a:p>
            <a:pPr indent="0" lvl="0" marL="0" rtl="0" algn="ctr">
              <a:spcBef>
                <a:spcPts val="0"/>
              </a:spcBef>
              <a:spcAft>
                <a:spcPts val="0"/>
              </a:spcAft>
              <a:buClr>
                <a:schemeClr val="dk1"/>
              </a:buClr>
              <a:buSzPts val="2300"/>
              <a:buFont typeface="Arial"/>
              <a:buNone/>
            </a:pPr>
            <a:r>
              <a:rPr lang="ja" sz="800">
                <a:solidFill>
                  <a:schemeClr val="dk1"/>
                </a:solidFill>
              </a:rPr>
              <a:t>appExchangeユーザー：</a:t>
            </a:r>
            <a:r>
              <a:rPr b="1" lang="ja" sz="800">
                <a:solidFill>
                  <a:schemeClr val="dk1"/>
                </a:solidFill>
              </a:rPr>
              <a:t>無制限</a:t>
            </a:r>
            <a:endParaRPr sz="800">
              <a:solidFill>
                <a:schemeClr val="dk1"/>
              </a:solidFill>
            </a:endParaRPr>
          </a:p>
        </p:txBody>
      </p:sp>
      <p:sp>
        <p:nvSpPr>
          <p:cNvPr id="783" name="Google Shape;783;p53"/>
          <p:cNvSpPr txBox="1"/>
          <p:nvPr/>
        </p:nvSpPr>
        <p:spPr>
          <a:xfrm>
            <a:off x="6043955" y="1124533"/>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2200">
                <a:solidFill>
                  <a:schemeClr val="dk1"/>
                </a:solidFill>
              </a:rPr>
              <a:t>ASK</a:t>
            </a:r>
            <a:endParaRPr b="1" sz="1300">
              <a:solidFill>
                <a:schemeClr val="dk1"/>
              </a:solidFill>
            </a:endParaRPr>
          </a:p>
          <a:p>
            <a:pPr indent="0" lvl="0" marL="0" rtl="0" algn="ctr">
              <a:spcBef>
                <a:spcPts val="0"/>
              </a:spcBef>
              <a:spcAft>
                <a:spcPts val="0"/>
              </a:spcAft>
              <a:buClr>
                <a:schemeClr val="dk1"/>
              </a:buClr>
              <a:buSzPts val="2300"/>
              <a:buFont typeface="Arial"/>
              <a:buNone/>
            </a:pPr>
            <a:r>
              <a:t/>
            </a:r>
            <a:endParaRPr b="1" sz="800">
              <a:solidFill>
                <a:schemeClr val="dk1"/>
              </a:solidFill>
            </a:endParaRPr>
          </a:p>
          <a:p>
            <a:pPr indent="0" lvl="0" marL="0" rtl="0" algn="ctr">
              <a:spcBef>
                <a:spcPts val="0"/>
              </a:spcBef>
              <a:spcAft>
                <a:spcPts val="0"/>
              </a:spcAft>
              <a:buClr>
                <a:schemeClr val="dk1"/>
              </a:buClr>
              <a:buSzPts val="2300"/>
              <a:buFont typeface="Arial"/>
              <a:buNone/>
            </a:pPr>
            <a:r>
              <a:rPr lang="ja" sz="800">
                <a:solidFill>
                  <a:schemeClr val="dk1"/>
                </a:solidFill>
              </a:rPr>
              <a:t>※カスタマイズプランとなります。</a:t>
            </a:r>
            <a:endParaRPr b="1" sz="2200">
              <a:solidFill>
                <a:schemeClr val="dk1"/>
              </a:solidFill>
            </a:endParaRPr>
          </a:p>
        </p:txBody>
      </p:sp>
      <p:sp>
        <p:nvSpPr>
          <p:cNvPr id="784" name="Google Shape;784;p53"/>
          <p:cNvSpPr txBox="1"/>
          <p:nvPr/>
        </p:nvSpPr>
        <p:spPr>
          <a:xfrm>
            <a:off x="391678" y="2065131"/>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初期費用：</a:t>
            </a:r>
            <a:r>
              <a:rPr b="1" lang="ja" sz="1500">
                <a:solidFill>
                  <a:schemeClr val="dk1"/>
                </a:solidFill>
              </a:rPr>
              <a:t>198,000</a:t>
            </a:r>
            <a:r>
              <a:rPr b="1" lang="ja" sz="400">
                <a:solidFill>
                  <a:schemeClr val="dk1"/>
                </a:solidFill>
              </a:rPr>
              <a:t> </a:t>
            </a:r>
            <a:r>
              <a:rPr b="1" lang="ja" sz="800">
                <a:solidFill>
                  <a:schemeClr val="dk1"/>
                </a:solidFill>
              </a:rPr>
              <a:t>円</a:t>
            </a:r>
            <a:endParaRPr b="1"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最低契約期間：</a:t>
            </a:r>
            <a:r>
              <a:rPr b="1" lang="ja" sz="1500">
                <a:solidFill>
                  <a:schemeClr val="dk1"/>
                </a:solidFill>
              </a:rPr>
              <a:t>6</a:t>
            </a:r>
            <a:r>
              <a:rPr b="1" lang="ja" sz="400">
                <a:solidFill>
                  <a:schemeClr val="dk1"/>
                </a:solidFill>
              </a:rPr>
              <a:t> </a:t>
            </a:r>
            <a:r>
              <a:rPr b="1" lang="ja" sz="800">
                <a:solidFill>
                  <a:schemeClr val="dk1"/>
                </a:solidFill>
              </a:rPr>
              <a:t>カ月</a:t>
            </a:r>
            <a:endParaRPr b="1" sz="800">
              <a:solidFill>
                <a:schemeClr val="dk1"/>
              </a:solidFill>
            </a:endParaRPr>
          </a:p>
        </p:txBody>
      </p:sp>
      <p:sp>
        <p:nvSpPr>
          <p:cNvPr id="785" name="Google Shape;785;p53"/>
          <p:cNvSpPr txBox="1"/>
          <p:nvPr/>
        </p:nvSpPr>
        <p:spPr>
          <a:xfrm>
            <a:off x="3217808" y="2065131"/>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初期費用：</a:t>
            </a:r>
            <a:r>
              <a:rPr b="1" lang="ja" sz="1500">
                <a:solidFill>
                  <a:schemeClr val="dk1"/>
                </a:solidFill>
              </a:rPr>
              <a:t>298,000</a:t>
            </a:r>
            <a:r>
              <a:rPr b="1" lang="ja" sz="400">
                <a:solidFill>
                  <a:schemeClr val="dk1"/>
                </a:solidFill>
              </a:rPr>
              <a:t> </a:t>
            </a:r>
            <a:r>
              <a:rPr b="1" lang="ja" sz="800">
                <a:solidFill>
                  <a:schemeClr val="dk1"/>
                </a:solidFill>
              </a:rPr>
              <a:t>円</a:t>
            </a:r>
            <a:endParaRPr b="1"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最低契約期間：</a:t>
            </a:r>
            <a:r>
              <a:rPr b="1" lang="ja" sz="1500">
                <a:solidFill>
                  <a:schemeClr val="dk1"/>
                </a:solidFill>
              </a:rPr>
              <a:t>12</a:t>
            </a:r>
            <a:r>
              <a:rPr b="1" lang="ja" sz="800">
                <a:solidFill>
                  <a:schemeClr val="dk1"/>
                </a:solidFill>
              </a:rPr>
              <a:t>カ月</a:t>
            </a:r>
            <a:endParaRPr b="1" sz="800">
              <a:solidFill>
                <a:schemeClr val="dk1"/>
              </a:solidFill>
            </a:endParaRPr>
          </a:p>
        </p:txBody>
      </p:sp>
      <p:sp>
        <p:nvSpPr>
          <p:cNvPr id="786" name="Google Shape;786;p53"/>
          <p:cNvSpPr txBox="1"/>
          <p:nvPr/>
        </p:nvSpPr>
        <p:spPr>
          <a:xfrm>
            <a:off x="6043955" y="2065131"/>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初期費用：</a:t>
            </a:r>
            <a:r>
              <a:rPr b="1" lang="ja" sz="1500">
                <a:solidFill>
                  <a:schemeClr val="dk1"/>
                </a:solidFill>
              </a:rPr>
              <a:t>ASK</a:t>
            </a:r>
            <a:endParaRPr b="1"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最低契約期間：</a:t>
            </a:r>
            <a:r>
              <a:rPr b="1" lang="ja" sz="1500">
                <a:solidFill>
                  <a:schemeClr val="dk1"/>
                </a:solidFill>
              </a:rPr>
              <a:t>12</a:t>
            </a:r>
            <a:r>
              <a:rPr b="1" lang="ja" sz="400">
                <a:solidFill>
                  <a:schemeClr val="dk1"/>
                </a:solidFill>
              </a:rPr>
              <a:t> </a:t>
            </a:r>
            <a:r>
              <a:rPr b="1" lang="ja" sz="800">
                <a:solidFill>
                  <a:schemeClr val="dk1"/>
                </a:solidFill>
              </a:rPr>
              <a:t>カ月</a:t>
            </a:r>
            <a:endParaRPr b="1" sz="800">
              <a:solidFill>
                <a:schemeClr val="dk1"/>
              </a:solidFill>
            </a:endParaRPr>
          </a:p>
        </p:txBody>
      </p:sp>
      <p:sp>
        <p:nvSpPr>
          <p:cNvPr id="787" name="Google Shape;787;p53"/>
          <p:cNvSpPr txBox="1"/>
          <p:nvPr/>
        </p:nvSpPr>
        <p:spPr>
          <a:xfrm>
            <a:off x="391678" y="3005729"/>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配信に関するベーシックな機能</a:t>
            </a:r>
            <a:endParaRPr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Salesforce連携機能</a:t>
            </a:r>
            <a:endParaRPr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オンデマンド配信サイト構築機能</a:t>
            </a:r>
            <a:endParaRPr sz="800">
              <a:solidFill>
                <a:schemeClr val="dk1"/>
              </a:solidFill>
            </a:endParaRPr>
          </a:p>
        </p:txBody>
      </p:sp>
      <p:sp>
        <p:nvSpPr>
          <p:cNvPr id="788" name="Google Shape;788;p53"/>
          <p:cNvSpPr txBox="1"/>
          <p:nvPr/>
        </p:nvSpPr>
        <p:spPr>
          <a:xfrm>
            <a:off x="3217808" y="3005729"/>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Professionalプランの機能</a:t>
            </a:r>
            <a:endParaRPr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a:t>
            </a:r>
            <a:endParaRPr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管理グループ設定機能</a:t>
            </a:r>
            <a:endParaRPr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テスト・トレーニング機能</a:t>
            </a:r>
            <a:endParaRPr sz="800">
              <a:solidFill>
                <a:schemeClr val="dk1"/>
              </a:solidFill>
            </a:endParaRPr>
          </a:p>
        </p:txBody>
      </p:sp>
      <p:sp>
        <p:nvSpPr>
          <p:cNvPr id="789" name="Google Shape;789;p53"/>
          <p:cNvSpPr txBox="1"/>
          <p:nvPr/>
        </p:nvSpPr>
        <p:spPr>
          <a:xfrm>
            <a:off x="6043955" y="3005729"/>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お客様のご要望に合わせて</a:t>
            </a:r>
            <a:endParaRPr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ご提供いたします。</a:t>
            </a:r>
            <a:endParaRPr sz="800">
              <a:solidFill>
                <a:schemeClr val="dk1"/>
              </a:solidFill>
            </a:endParaRPr>
          </a:p>
        </p:txBody>
      </p:sp>
      <p:sp>
        <p:nvSpPr>
          <p:cNvPr id="790" name="Google Shape;790;p53"/>
          <p:cNvSpPr txBox="1"/>
          <p:nvPr/>
        </p:nvSpPr>
        <p:spPr>
          <a:xfrm>
            <a:off x="391678" y="3946327"/>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管理会員数：</a:t>
            </a:r>
            <a:r>
              <a:rPr b="1" lang="ja">
                <a:solidFill>
                  <a:schemeClr val="dk1"/>
                </a:solidFill>
              </a:rPr>
              <a:t>10,000</a:t>
            </a:r>
            <a:r>
              <a:rPr b="1" lang="ja" sz="400">
                <a:solidFill>
                  <a:schemeClr val="dk1"/>
                </a:solidFill>
              </a:rPr>
              <a:t> </a:t>
            </a:r>
            <a:r>
              <a:rPr b="1" lang="ja" sz="800">
                <a:solidFill>
                  <a:schemeClr val="dk1"/>
                </a:solidFill>
              </a:rPr>
              <a:t>名</a:t>
            </a:r>
            <a:endParaRPr b="1"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初期ポイント：</a:t>
            </a:r>
            <a:r>
              <a:rPr b="1" lang="ja">
                <a:solidFill>
                  <a:schemeClr val="dk1"/>
                </a:solidFill>
              </a:rPr>
              <a:t>1,000</a:t>
            </a:r>
            <a:r>
              <a:rPr b="1" lang="ja" sz="400">
                <a:solidFill>
                  <a:schemeClr val="dk1"/>
                </a:solidFill>
              </a:rPr>
              <a:t> </a:t>
            </a:r>
            <a:r>
              <a:rPr b="1" lang="ja" sz="800">
                <a:solidFill>
                  <a:schemeClr val="dk1"/>
                </a:solidFill>
              </a:rPr>
              <a:t>pt</a:t>
            </a:r>
            <a:endParaRPr sz="800">
              <a:solidFill>
                <a:schemeClr val="dk1"/>
              </a:solidFill>
            </a:endParaRPr>
          </a:p>
        </p:txBody>
      </p:sp>
      <p:sp>
        <p:nvSpPr>
          <p:cNvPr id="791" name="Google Shape;791;p53"/>
          <p:cNvSpPr txBox="1"/>
          <p:nvPr/>
        </p:nvSpPr>
        <p:spPr>
          <a:xfrm>
            <a:off x="3217808" y="3946327"/>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管理会員数：</a:t>
            </a:r>
            <a:r>
              <a:rPr b="1" lang="ja">
                <a:solidFill>
                  <a:schemeClr val="dk1"/>
                </a:solidFill>
              </a:rPr>
              <a:t>20,000</a:t>
            </a:r>
            <a:r>
              <a:rPr b="1" lang="ja" sz="400">
                <a:solidFill>
                  <a:schemeClr val="dk1"/>
                </a:solidFill>
              </a:rPr>
              <a:t> </a:t>
            </a:r>
            <a:r>
              <a:rPr b="1" lang="ja" sz="800">
                <a:solidFill>
                  <a:schemeClr val="dk1"/>
                </a:solidFill>
              </a:rPr>
              <a:t>名</a:t>
            </a:r>
            <a:endParaRPr b="1"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初期ポイント：</a:t>
            </a:r>
            <a:r>
              <a:rPr b="1" lang="ja">
                <a:solidFill>
                  <a:schemeClr val="dk1"/>
                </a:solidFill>
              </a:rPr>
              <a:t>3,000</a:t>
            </a:r>
            <a:r>
              <a:rPr b="1" lang="ja" sz="400">
                <a:solidFill>
                  <a:schemeClr val="dk1"/>
                </a:solidFill>
              </a:rPr>
              <a:t> </a:t>
            </a:r>
            <a:r>
              <a:rPr b="1" lang="ja" sz="800">
                <a:solidFill>
                  <a:schemeClr val="dk1"/>
                </a:solidFill>
              </a:rPr>
              <a:t>pt</a:t>
            </a:r>
            <a:endParaRPr sz="800">
              <a:solidFill>
                <a:schemeClr val="dk1"/>
              </a:solidFill>
            </a:endParaRPr>
          </a:p>
        </p:txBody>
      </p:sp>
      <p:sp>
        <p:nvSpPr>
          <p:cNvPr id="792" name="Google Shape;792;p53"/>
          <p:cNvSpPr txBox="1"/>
          <p:nvPr/>
        </p:nvSpPr>
        <p:spPr>
          <a:xfrm>
            <a:off x="6043955" y="3946327"/>
            <a:ext cx="27714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お客様のご要望に合わせて</a:t>
            </a:r>
            <a:endParaRPr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ご提供いたします。</a:t>
            </a:r>
            <a:endParaRPr sz="8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4"/>
          <p:cNvSpPr txBox="1"/>
          <p:nvPr/>
        </p:nvSpPr>
        <p:spPr>
          <a:xfrm>
            <a:off x="506275" y="204300"/>
            <a:ext cx="8155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solidFill>
                  <a:schemeClr val="dk1"/>
                </a:solidFill>
              </a:rPr>
              <a:t>料金表（</a:t>
            </a:r>
            <a:r>
              <a:rPr b="1" lang="ja" sz="1600"/>
              <a:t>ネクプロ for Agentforce）　※ネクプロ for Salesforceの契約オプション</a:t>
            </a:r>
            <a:endParaRPr b="1" i="0" sz="1600" u="none" cap="none" strike="noStrike">
              <a:solidFill>
                <a:srgbClr val="000000"/>
              </a:solidFill>
              <a:latin typeface="Arial"/>
              <a:ea typeface="Arial"/>
              <a:cs typeface="Arial"/>
              <a:sym typeface="Arial"/>
            </a:endParaRPr>
          </a:p>
        </p:txBody>
      </p:sp>
      <p:sp>
        <p:nvSpPr>
          <p:cNvPr id="798" name="Google Shape;798;p54"/>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9" name="Google Shape;799;p54"/>
          <p:cNvSpPr txBox="1"/>
          <p:nvPr/>
        </p:nvSpPr>
        <p:spPr>
          <a:xfrm>
            <a:off x="267975" y="1066000"/>
            <a:ext cx="8601900" cy="32334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t/>
            </a:r>
            <a:endParaRPr b="0" i="0" u="none" cap="none" strike="noStrike">
              <a:solidFill>
                <a:srgbClr val="003366"/>
              </a:solidFill>
              <a:latin typeface="Arial"/>
              <a:ea typeface="Arial"/>
              <a:cs typeface="Arial"/>
              <a:sym typeface="Arial"/>
            </a:endParaRPr>
          </a:p>
        </p:txBody>
      </p:sp>
      <p:sp>
        <p:nvSpPr>
          <p:cNvPr id="800" name="Google Shape;800;p54"/>
          <p:cNvSpPr txBox="1"/>
          <p:nvPr/>
        </p:nvSpPr>
        <p:spPr>
          <a:xfrm>
            <a:off x="328675" y="1124225"/>
            <a:ext cx="2770200" cy="301800"/>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Starter</a:t>
            </a:r>
            <a:endParaRPr b="0" i="0" sz="1300" u="none" cap="none" strike="noStrike">
              <a:solidFill>
                <a:schemeClr val="lt1"/>
              </a:solidFill>
              <a:latin typeface="Arial"/>
              <a:ea typeface="Arial"/>
              <a:cs typeface="Arial"/>
              <a:sym typeface="Arial"/>
            </a:endParaRPr>
          </a:p>
        </p:txBody>
      </p:sp>
      <p:sp>
        <p:nvSpPr>
          <p:cNvPr id="801" name="Google Shape;801;p54"/>
          <p:cNvSpPr txBox="1"/>
          <p:nvPr/>
        </p:nvSpPr>
        <p:spPr>
          <a:xfrm>
            <a:off x="3153506" y="1124225"/>
            <a:ext cx="2770200" cy="3018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Professional</a:t>
            </a:r>
            <a:endParaRPr b="0" i="0" sz="1300" u="none" cap="none" strike="noStrike">
              <a:solidFill>
                <a:schemeClr val="lt1"/>
              </a:solidFill>
              <a:latin typeface="Arial"/>
              <a:ea typeface="Arial"/>
              <a:cs typeface="Arial"/>
              <a:sym typeface="Arial"/>
            </a:endParaRPr>
          </a:p>
        </p:txBody>
      </p:sp>
      <p:sp>
        <p:nvSpPr>
          <p:cNvPr id="802" name="Google Shape;802;p54"/>
          <p:cNvSpPr txBox="1"/>
          <p:nvPr/>
        </p:nvSpPr>
        <p:spPr>
          <a:xfrm>
            <a:off x="5978337" y="1124225"/>
            <a:ext cx="2770200" cy="3018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Master</a:t>
            </a:r>
            <a:endParaRPr b="0" i="0" sz="1300" u="none" cap="none" strike="noStrike">
              <a:solidFill>
                <a:schemeClr val="lt1"/>
              </a:solidFill>
              <a:latin typeface="Arial"/>
              <a:ea typeface="Arial"/>
              <a:cs typeface="Arial"/>
              <a:sym typeface="Arial"/>
            </a:endParaRPr>
          </a:p>
        </p:txBody>
      </p:sp>
      <p:sp>
        <p:nvSpPr>
          <p:cNvPr id="803" name="Google Shape;803;p54"/>
          <p:cNvSpPr txBox="1"/>
          <p:nvPr/>
        </p:nvSpPr>
        <p:spPr>
          <a:xfrm>
            <a:off x="328675" y="1475081"/>
            <a:ext cx="27702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1300">
                <a:solidFill>
                  <a:schemeClr val="dk1"/>
                </a:solidFill>
              </a:rPr>
              <a:t>月額</a:t>
            </a:r>
            <a:r>
              <a:rPr b="1" lang="ja" sz="1100">
                <a:solidFill>
                  <a:schemeClr val="dk1"/>
                </a:solidFill>
              </a:rPr>
              <a:t> </a:t>
            </a:r>
            <a:r>
              <a:rPr b="1" lang="ja" sz="2200">
                <a:solidFill>
                  <a:schemeClr val="dk1"/>
                </a:solidFill>
              </a:rPr>
              <a:t>30,000</a:t>
            </a:r>
            <a:r>
              <a:rPr b="1" lang="ja" sz="1100">
                <a:solidFill>
                  <a:schemeClr val="dk1"/>
                </a:solidFill>
              </a:rPr>
              <a:t> </a:t>
            </a:r>
            <a:r>
              <a:rPr b="1" lang="ja" sz="1300">
                <a:solidFill>
                  <a:schemeClr val="dk1"/>
                </a:solidFill>
              </a:rPr>
              <a:t>円</a:t>
            </a:r>
            <a:endParaRPr sz="800">
              <a:solidFill>
                <a:schemeClr val="dk1"/>
              </a:solidFill>
            </a:endParaRPr>
          </a:p>
        </p:txBody>
      </p:sp>
      <p:sp>
        <p:nvSpPr>
          <p:cNvPr id="804" name="Google Shape;804;p54"/>
          <p:cNvSpPr txBox="1"/>
          <p:nvPr/>
        </p:nvSpPr>
        <p:spPr>
          <a:xfrm>
            <a:off x="3153509" y="1475081"/>
            <a:ext cx="27702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1300">
                <a:solidFill>
                  <a:schemeClr val="dk1"/>
                </a:solidFill>
              </a:rPr>
              <a:t>月額</a:t>
            </a:r>
            <a:r>
              <a:rPr b="1" lang="ja" sz="1100">
                <a:solidFill>
                  <a:schemeClr val="dk1"/>
                </a:solidFill>
              </a:rPr>
              <a:t> </a:t>
            </a:r>
            <a:r>
              <a:rPr b="1" lang="ja" sz="2200">
                <a:solidFill>
                  <a:schemeClr val="dk1"/>
                </a:solidFill>
              </a:rPr>
              <a:t>60,000</a:t>
            </a:r>
            <a:r>
              <a:rPr b="1" lang="ja" sz="1100">
                <a:solidFill>
                  <a:schemeClr val="dk1"/>
                </a:solidFill>
              </a:rPr>
              <a:t> </a:t>
            </a:r>
            <a:r>
              <a:rPr b="1" lang="ja" sz="1300">
                <a:solidFill>
                  <a:schemeClr val="dk1"/>
                </a:solidFill>
              </a:rPr>
              <a:t>円</a:t>
            </a:r>
            <a:endParaRPr sz="800">
              <a:solidFill>
                <a:schemeClr val="dk1"/>
              </a:solidFill>
            </a:endParaRPr>
          </a:p>
        </p:txBody>
      </p:sp>
      <p:sp>
        <p:nvSpPr>
          <p:cNvPr id="805" name="Google Shape;805;p54"/>
          <p:cNvSpPr txBox="1"/>
          <p:nvPr/>
        </p:nvSpPr>
        <p:spPr>
          <a:xfrm>
            <a:off x="5978360" y="1475081"/>
            <a:ext cx="27702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1300">
                <a:solidFill>
                  <a:schemeClr val="dk1"/>
                </a:solidFill>
              </a:rPr>
              <a:t>月額</a:t>
            </a:r>
            <a:r>
              <a:rPr b="1" lang="ja" sz="1100">
                <a:solidFill>
                  <a:schemeClr val="dk1"/>
                </a:solidFill>
              </a:rPr>
              <a:t> </a:t>
            </a:r>
            <a:r>
              <a:rPr b="1" lang="ja" sz="2200">
                <a:solidFill>
                  <a:schemeClr val="dk1"/>
                </a:solidFill>
              </a:rPr>
              <a:t>100,000</a:t>
            </a:r>
            <a:r>
              <a:rPr b="1" lang="ja" sz="1100">
                <a:solidFill>
                  <a:schemeClr val="dk1"/>
                </a:solidFill>
              </a:rPr>
              <a:t> </a:t>
            </a:r>
            <a:r>
              <a:rPr b="1" lang="ja" sz="1300">
                <a:solidFill>
                  <a:schemeClr val="dk1"/>
                </a:solidFill>
              </a:rPr>
              <a:t>円</a:t>
            </a:r>
            <a:endParaRPr sz="800">
              <a:solidFill>
                <a:schemeClr val="dk1"/>
              </a:solidFill>
            </a:endParaRPr>
          </a:p>
        </p:txBody>
      </p:sp>
      <p:sp>
        <p:nvSpPr>
          <p:cNvPr id="806" name="Google Shape;806;p54"/>
          <p:cNvSpPr txBox="1"/>
          <p:nvPr/>
        </p:nvSpPr>
        <p:spPr>
          <a:xfrm>
            <a:off x="328675" y="2415675"/>
            <a:ext cx="2770200" cy="88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lang="ja" sz="800">
                <a:solidFill>
                  <a:schemeClr val="dk1"/>
                </a:solidFill>
              </a:rPr>
              <a:t>初期費用：</a:t>
            </a:r>
            <a:r>
              <a:rPr b="1" lang="ja" sz="1500">
                <a:solidFill>
                  <a:schemeClr val="dk1"/>
                </a:solidFill>
              </a:rPr>
              <a:t>100,000</a:t>
            </a:r>
            <a:r>
              <a:rPr b="1" lang="ja" sz="400">
                <a:solidFill>
                  <a:schemeClr val="dk1"/>
                </a:solidFill>
              </a:rPr>
              <a:t> </a:t>
            </a:r>
            <a:r>
              <a:rPr b="1" lang="ja" sz="800">
                <a:solidFill>
                  <a:schemeClr val="dk1"/>
                </a:solidFill>
              </a:rPr>
              <a:t>円</a:t>
            </a:r>
            <a:endParaRPr b="1"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最低契約期間：</a:t>
            </a:r>
            <a:r>
              <a:rPr b="1" lang="ja" sz="1500">
                <a:solidFill>
                  <a:schemeClr val="dk1"/>
                </a:solidFill>
              </a:rPr>
              <a:t>3</a:t>
            </a:r>
            <a:r>
              <a:rPr b="1" lang="ja" sz="400">
                <a:solidFill>
                  <a:schemeClr val="dk1"/>
                </a:solidFill>
              </a:rPr>
              <a:t> </a:t>
            </a:r>
            <a:r>
              <a:rPr b="1" lang="ja" sz="800">
                <a:solidFill>
                  <a:schemeClr val="dk1"/>
                </a:solidFill>
              </a:rPr>
              <a:t>カ月</a:t>
            </a:r>
            <a:endParaRPr b="1"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ユーザライセンス</a:t>
            </a:r>
            <a:r>
              <a:rPr b="1" lang="ja" sz="800">
                <a:solidFill>
                  <a:schemeClr val="dk1"/>
                </a:solidFill>
              </a:rPr>
              <a:t>：5ライセンス含む</a:t>
            </a:r>
            <a:endParaRPr b="1" sz="800">
              <a:solidFill>
                <a:schemeClr val="dk1"/>
              </a:solidFill>
            </a:endParaRPr>
          </a:p>
        </p:txBody>
      </p:sp>
      <p:sp>
        <p:nvSpPr>
          <p:cNvPr id="807" name="Google Shape;807;p54"/>
          <p:cNvSpPr txBox="1"/>
          <p:nvPr/>
        </p:nvSpPr>
        <p:spPr>
          <a:xfrm>
            <a:off x="3153518" y="2415675"/>
            <a:ext cx="27702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初期費用：</a:t>
            </a:r>
            <a:r>
              <a:rPr b="1" lang="ja" sz="1500">
                <a:solidFill>
                  <a:schemeClr val="dk1"/>
                </a:solidFill>
              </a:rPr>
              <a:t>200,000</a:t>
            </a:r>
            <a:r>
              <a:rPr b="1" lang="ja" sz="400">
                <a:solidFill>
                  <a:schemeClr val="dk1"/>
                </a:solidFill>
              </a:rPr>
              <a:t> </a:t>
            </a:r>
            <a:r>
              <a:rPr b="1" lang="ja" sz="800">
                <a:solidFill>
                  <a:schemeClr val="dk1"/>
                </a:solidFill>
              </a:rPr>
              <a:t>円</a:t>
            </a:r>
            <a:endParaRPr b="1"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最低契約期間：</a:t>
            </a:r>
            <a:r>
              <a:rPr b="1" lang="ja" sz="1500">
                <a:solidFill>
                  <a:schemeClr val="dk1"/>
                </a:solidFill>
              </a:rPr>
              <a:t>3</a:t>
            </a:r>
            <a:r>
              <a:rPr b="1" lang="ja" sz="800">
                <a:solidFill>
                  <a:schemeClr val="dk1"/>
                </a:solidFill>
              </a:rPr>
              <a:t>カ月</a:t>
            </a:r>
            <a:endParaRPr b="1"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ユーザライセンス</a:t>
            </a:r>
            <a:r>
              <a:rPr b="1" lang="ja" sz="800">
                <a:solidFill>
                  <a:schemeClr val="dk1"/>
                </a:solidFill>
              </a:rPr>
              <a:t>：10ライセンス含む</a:t>
            </a:r>
            <a:endParaRPr b="1" sz="800">
              <a:solidFill>
                <a:schemeClr val="dk1"/>
              </a:solidFill>
            </a:endParaRPr>
          </a:p>
        </p:txBody>
      </p:sp>
      <p:sp>
        <p:nvSpPr>
          <p:cNvPr id="808" name="Google Shape;808;p54"/>
          <p:cNvSpPr txBox="1"/>
          <p:nvPr/>
        </p:nvSpPr>
        <p:spPr>
          <a:xfrm>
            <a:off x="5978377" y="2415675"/>
            <a:ext cx="27702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初期費用：</a:t>
            </a:r>
            <a:r>
              <a:rPr b="1" lang="ja" sz="1500">
                <a:solidFill>
                  <a:schemeClr val="dk1"/>
                </a:solidFill>
              </a:rPr>
              <a:t>300,000</a:t>
            </a:r>
            <a:r>
              <a:rPr b="1" lang="ja" sz="400">
                <a:solidFill>
                  <a:schemeClr val="dk1"/>
                </a:solidFill>
              </a:rPr>
              <a:t> </a:t>
            </a:r>
            <a:r>
              <a:rPr b="1" lang="ja" sz="800">
                <a:solidFill>
                  <a:schemeClr val="dk1"/>
                </a:solidFill>
              </a:rPr>
              <a:t>円</a:t>
            </a:r>
            <a:endParaRPr b="1"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最低契約期間：</a:t>
            </a:r>
            <a:r>
              <a:rPr b="1" lang="ja" sz="1500">
                <a:solidFill>
                  <a:schemeClr val="dk1"/>
                </a:solidFill>
              </a:rPr>
              <a:t>6</a:t>
            </a:r>
            <a:r>
              <a:rPr b="1" lang="ja" sz="800">
                <a:solidFill>
                  <a:schemeClr val="dk1"/>
                </a:solidFill>
              </a:rPr>
              <a:t>カ月</a:t>
            </a:r>
            <a:endParaRPr b="1"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ユーザライセンス</a:t>
            </a:r>
            <a:r>
              <a:rPr b="1" lang="ja" sz="800">
                <a:solidFill>
                  <a:schemeClr val="dk1"/>
                </a:solidFill>
              </a:rPr>
              <a:t>：20ライセンス含む</a:t>
            </a:r>
            <a:endParaRPr b="1" sz="800">
              <a:solidFill>
                <a:schemeClr val="dk1"/>
              </a:solidFill>
            </a:endParaRPr>
          </a:p>
        </p:txBody>
      </p:sp>
      <p:sp>
        <p:nvSpPr>
          <p:cNvPr id="809" name="Google Shape;809;p54"/>
          <p:cNvSpPr txBox="1"/>
          <p:nvPr/>
        </p:nvSpPr>
        <p:spPr>
          <a:xfrm>
            <a:off x="328675" y="3356275"/>
            <a:ext cx="27702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Agent検索・Agentチャット・Agentフォロー</a:t>
            </a:r>
            <a:endParaRPr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いずれか1機能を利用</a:t>
            </a:r>
            <a:endParaRPr sz="800">
              <a:solidFill>
                <a:schemeClr val="dk1"/>
              </a:solidFill>
            </a:endParaRPr>
          </a:p>
        </p:txBody>
      </p:sp>
      <p:sp>
        <p:nvSpPr>
          <p:cNvPr id="810" name="Google Shape;810;p54"/>
          <p:cNvSpPr txBox="1"/>
          <p:nvPr/>
        </p:nvSpPr>
        <p:spPr>
          <a:xfrm>
            <a:off x="3153518" y="3356275"/>
            <a:ext cx="27702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Agent検索・Agentチャット・Agentフォロー</a:t>
            </a:r>
            <a:endParaRPr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いずれか2機能を利用</a:t>
            </a:r>
            <a:endParaRPr sz="800">
              <a:solidFill>
                <a:schemeClr val="dk1"/>
              </a:solidFill>
            </a:endParaRPr>
          </a:p>
        </p:txBody>
      </p:sp>
      <p:sp>
        <p:nvSpPr>
          <p:cNvPr id="811" name="Google Shape;811;p54"/>
          <p:cNvSpPr txBox="1"/>
          <p:nvPr/>
        </p:nvSpPr>
        <p:spPr>
          <a:xfrm>
            <a:off x="5978377" y="3356275"/>
            <a:ext cx="27702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すべての機能をご利用いただけます</a:t>
            </a:r>
            <a:endParaRPr sz="800">
              <a:solidFill>
                <a:schemeClr val="dk1"/>
              </a:solidFill>
            </a:endParaRPr>
          </a:p>
          <a:p>
            <a:pPr indent="0" lvl="0" marL="0" rtl="0" algn="ctr">
              <a:lnSpc>
                <a:spcPct val="115000"/>
              </a:lnSpc>
              <a:spcBef>
                <a:spcPts val="0"/>
              </a:spcBef>
              <a:spcAft>
                <a:spcPts val="0"/>
              </a:spcAft>
              <a:buClr>
                <a:schemeClr val="dk1"/>
              </a:buClr>
              <a:buSzPts val="900"/>
              <a:buFont typeface="Arial"/>
              <a:buNone/>
            </a:pPr>
            <a:r>
              <a:rPr lang="ja" sz="800">
                <a:solidFill>
                  <a:schemeClr val="dk1"/>
                </a:solidFill>
              </a:rPr>
              <a:t>月1回の改善MTGを実施</a:t>
            </a:r>
            <a:endParaRPr sz="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p:nvPr/>
        </p:nvSpPr>
        <p:spPr>
          <a:xfrm>
            <a:off x="0" y="1"/>
            <a:ext cx="9144000" cy="5143500"/>
          </a:xfrm>
          <a:prstGeom prst="rect">
            <a:avLst/>
          </a:prstGeom>
          <a:gradFill>
            <a:gsLst>
              <a:gs pos="0">
                <a:srgbClr val="F1C232"/>
              </a:gs>
              <a:gs pos="100000">
                <a:srgbClr val="F4632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9"/>
          <p:cNvSpPr/>
          <p:nvPr/>
        </p:nvSpPr>
        <p:spPr>
          <a:xfrm>
            <a:off x="83850" y="84961"/>
            <a:ext cx="8976300" cy="4992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ロゴ&#10;&#10;自動的に生成された説明" id="129" name="Google Shape;129;p19"/>
          <p:cNvPicPr preferRelativeResize="0"/>
          <p:nvPr/>
        </p:nvPicPr>
        <p:blipFill rotWithShape="1">
          <a:blip r:embed="rId3">
            <a:alphaModFix/>
          </a:blip>
          <a:srcRect b="0" l="0" r="0" t="0"/>
          <a:stretch/>
        </p:blipFill>
        <p:spPr>
          <a:xfrm>
            <a:off x="280221" y="235201"/>
            <a:ext cx="850629" cy="878975"/>
          </a:xfrm>
          <a:prstGeom prst="rect">
            <a:avLst/>
          </a:prstGeom>
          <a:noFill/>
          <a:ln>
            <a:noFill/>
          </a:ln>
        </p:spPr>
      </p:pic>
      <p:sp>
        <p:nvSpPr>
          <p:cNvPr id="130" name="Google Shape;130;p19"/>
          <p:cNvSpPr/>
          <p:nvPr/>
        </p:nvSpPr>
        <p:spPr>
          <a:xfrm>
            <a:off x="9050425" y="9650"/>
            <a:ext cx="93600" cy="5143500"/>
          </a:xfrm>
          <a:prstGeom prst="rect">
            <a:avLst/>
          </a:prstGeom>
          <a:gradFill>
            <a:gsLst>
              <a:gs pos="0">
                <a:srgbClr val="F1C232"/>
              </a:gs>
              <a:gs pos="100000">
                <a:srgbClr val="F4632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 name="Google Shape;131;p19"/>
          <p:cNvPicPr preferRelativeResize="0"/>
          <p:nvPr/>
        </p:nvPicPr>
        <p:blipFill>
          <a:blip r:embed="rId4">
            <a:alphaModFix/>
          </a:blip>
          <a:stretch>
            <a:fillRect/>
          </a:stretch>
        </p:blipFill>
        <p:spPr>
          <a:xfrm>
            <a:off x="4108850" y="2283600"/>
            <a:ext cx="4863826" cy="2735926"/>
          </a:xfrm>
          <a:prstGeom prst="rect">
            <a:avLst/>
          </a:prstGeom>
          <a:noFill/>
          <a:ln>
            <a:noFill/>
          </a:ln>
        </p:spPr>
      </p:pic>
      <p:sp>
        <p:nvSpPr>
          <p:cNvPr id="132" name="Google Shape;132;p19"/>
          <p:cNvSpPr txBox="1"/>
          <p:nvPr/>
        </p:nvSpPr>
        <p:spPr>
          <a:xfrm>
            <a:off x="569500" y="1907925"/>
            <a:ext cx="5597400" cy="173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ja" sz="3000">
                <a:solidFill>
                  <a:srgbClr val="0151FF"/>
                </a:solidFill>
                <a:highlight>
                  <a:srgbClr val="FFFFFF"/>
                </a:highlight>
              </a:rPr>
              <a:t>オフラインイベント管理</a:t>
            </a:r>
            <a:endParaRPr b="1">
              <a:solidFill>
                <a:srgbClr val="2A3B4C"/>
              </a:solidFill>
              <a:highlight>
                <a:srgbClr val="FFFFFF"/>
              </a:highlight>
            </a:endParaRPr>
          </a:p>
          <a:p>
            <a:pPr indent="0" lvl="0" marL="0" rtl="0" algn="l">
              <a:lnSpc>
                <a:spcPct val="115000"/>
              </a:lnSpc>
              <a:spcBef>
                <a:spcPts val="800"/>
              </a:spcBef>
              <a:spcAft>
                <a:spcPts val="0"/>
              </a:spcAft>
              <a:buNone/>
            </a:pPr>
            <a:r>
              <a:t/>
            </a:r>
            <a:endParaRPr b="1">
              <a:solidFill>
                <a:srgbClr val="2A3B4C"/>
              </a:solidFill>
              <a:highlight>
                <a:srgbClr val="FFFFFF"/>
              </a:highlight>
            </a:endParaRPr>
          </a:p>
          <a:p>
            <a:pPr indent="0" lvl="0" marL="0" rtl="0" algn="l">
              <a:lnSpc>
                <a:spcPct val="115000"/>
              </a:lnSpc>
              <a:spcBef>
                <a:spcPts val="800"/>
              </a:spcBef>
              <a:spcAft>
                <a:spcPts val="0"/>
              </a:spcAft>
              <a:buNone/>
            </a:pPr>
            <a:r>
              <a:rPr b="1" lang="ja">
                <a:solidFill>
                  <a:srgbClr val="2A3B4C"/>
                </a:solidFill>
                <a:highlight>
                  <a:srgbClr val="FFFFFF"/>
                </a:highlight>
              </a:rPr>
              <a:t>QRコードによるチェックイン・</a:t>
            </a:r>
            <a:r>
              <a:rPr b="1" lang="ja">
                <a:solidFill>
                  <a:srgbClr val="2A3B4C"/>
                </a:solidFill>
                <a:highlight>
                  <a:schemeClr val="lt1"/>
                </a:highlight>
              </a:rPr>
              <a:t>OCR読み込み</a:t>
            </a:r>
            <a:endParaRPr b="1">
              <a:solidFill>
                <a:srgbClr val="2A3B4C"/>
              </a:solidFill>
              <a:highlight>
                <a:srgbClr val="FFFFFF"/>
              </a:highlight>
            </a:endParaRPr>
          </a:p>
          <a:p>
            <a:pPr indent="0" lvl="0" marL="0" rtl="0" algn="l">
              <a:lnSpc>
                <a:spcPct val="115000"/>
              </a:lnSpc>
              <a:spcBef>
                <a:spcPts val="800"/>
              </a:spcBef>
              <a:spcAft>
                <a:spcPts val="0"/>
              </a:spcAft>
              <a:buNone/>
            </a:pPr>
            <a:r>
              <a:rPr b="1" lang="ja">
                <a:solidFill>
                  <a:srgbClr val="2A3B4C"/>
                </a:solidFill>
                <a:highlight>
                  <a:srgbClr val="FFFFFF"/>
                </a:highlight>
              </a:rPr>
              <a:t>参加者とアンケートの紐づけによるデータ管理</a:t>
            </a:r>
            <a:endParaRPr b="1">
              <a:solidFill>
                <a:srgbClr val="2A3B4C"/>
              </a:solidFill>
              <a:highlight>
                <a:srgbClr val="FFFFFF"/>
              </a:highlight>
            </a:endParaRPr>
          </a:p>
        </p:txBody>
      </p:sp>
      <p:sp>
        <p:nvSpPr>
          <p:cNvPr id="133" name="Google Shape;133;p19"/>
          <p:cNvSpPr/>
          <p:nvPr/>
        </p:nvSpPr>
        <p:spPr>
          <a:xfrm>
            <a:off x="641800" y="1503625"/>
            <a:ext cx="2234100" cy="290400"/>
          </a:xfrm>
          <a:prstGeom prst="roundRect">
            <a:avLst>
              <a:gd fmla="val 50000" name="adj"/>
            </a:avLst>
          </a:prstGeom>
          <a:solidFill>
            <a:srgbClr val="FFFFFF"/>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①各拠点のリアルセミナー</a:t>
            </a:r>
            <a:endParaRPr b="1" sz="1200"/>
          </a:p>
        </p:txBody>
      </p:sp>
      <p:sp>
        <p:nvSpPr>
          <p:cNvPr id="134" name="Google Shape;134;p19"/>
          <p:cNvSpPr/>
          <p:nvPr/>
        </p:nvSpPr>
        <p:spPr>
          <a:xfrm>
            <a:off x="2978098" y="1503625"/>
            <a:ext cx="1020900" cy="290400"/>
          </a:xfrm>
          <a:prstGeom prst="roundRect">
            <a:avLst>
              <a:gd fmla="val 50000" name="adj"/>
            </a:avLst>
          </a:prstGeom>
          <a:solidFill>
            <a:srgbClr val="FFFFFF"/>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②展示会</a:t>
            </a:r>
            <a:endParaRPr b="1"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5"/>
          <p:cNvSpPr txBox="1"/>
          <p:nvPr/>
        </p:nvSpPr>
        <p:spPr>
          <a:xfrm>
            <a:off x="267975" y="715450"/>
            <a:ext cx="8601900" cy="418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t/>
            </a:r>
            <a:endParaRPr b="0" i="0" u="none" cap="none" strike="noStrike">
              <a:solidFill>
                <a:srgbClr val="003366"/>
              </a:solidFill>
              <a:latin typeface="Arial"/>
              <a:ea typeface="Arial"/>
              <a:cs typeface="Arial"/>
              <a:sym typeface="Arial"/>
            </a:endParaRPr>
          </a:p>
        </p:txBody>
      </p:sp>
      <p:sp>
        <p:nvSpPr>
          <p:cNvPr id="817" name="Google Shape;817;p55"/>
          <p:cNvSpPr txBox="1"/>
          <p:nvPr/>
        </p:nvSpPr>
        <p:spPr>
          <a:xfrm>
            <a:off x="328675" y="2065124"/>
            <a:ext cx="20907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1100">
                <a:solidFill>
                  <a:schemeClr val="dk1"/>
                </a:solidFill>
              </a:rPr>
              <a:t>～</a:t>
            </a:r>
            <a:r>
              <a:rPr b="1" lang="ja" sz="2000">
                <a:solidFill>
                  <a:schemeClr val="dk1"/>
                </a:solidFill>
              </a:rPr>
              <a:t>300</a:t>
            </a:r>
            <a:r>
              <a:rPr b="1" lang="ja" sz="1100">
                <a:solidFill>
                  <a:schemeClr val="dk1"/>
                </a:solidFill>
              </a:rPr>
              <a:t>ライセンスまで</a:t>
            </a:r>
            <a:endParaRPr b="1" sz="1300">
              <a:solidFill>
                <a:schemeClr val="dk1"/>
              </a:solidFill>
            </a:endParaRPr>
          </a:p>
        </p:txBody>
      </p:sp>
      <p:sp>
        <p:nvSpPr>
          <p:cNvPr id="818" name="Google Shape;818;p55"/>
          <p:cNvSpPr txBox="1"/>
          <p:nvPr/>
        </p:nvSpPr>
        <p:spPr>
          <a:xfrm>
            <a:off x="6724650" y="2065124"/>
            <a:ext cx="20907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2000">
                <a:solidFill>
                  <a:schemeClr val="dk1"/>
                </a:solidFill>
              </a:rPr>
              <a:t>1,200</a:t>
            </a:r>
            <a:r>
              <a:rPr b="1" lang="ja" sz="900">
                <a:solidFill>
                  <a:schemeClr val="dk1"/>
                </a:solidFill>
              </a:rPr>
              <a:t> </a:t>
            </a:r>
            <a:r>
              <a:rPr b="1" lang="ja" sz="1100">
                <a:solidFill>
                  <a:schemeClr val="dk1"/>
                </a:solidFill>
              </a:rPr>
              <a:t>円/ 1ライセンス</a:t>
            </a:r>
            <a:endParaRPr sz="800">
              <a:solidFill>
                <a:schemeClr val="dk1"/>
              </a:solidFill>
            </a:endParaRPr>
          </a:p>
        </p:txBody>
      </p:sp>
      <p:sp>
        <p:nvSpPr>
          <p:cNvPr id="819" name="Google Shape;819;p55"/>
          <p:cNvSpPr txBox="1"/>
          <p:nvPr/>
        </p:nvSpPr>
        <p:spPr>
          <a:xfrm>
            <a:off x="328675" y="3005725"/>
            <a:ext cx="20907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1100">
                <a:solidFill>
                  <a:schemeClr val="dk1"/>
                </a:solidFill>
              </a:rPr>
              <a:t>～</a:t>
            </a:r>
            <a:r>
              <a:rPr b="1" lang="ja" sz="2000">
                <a:solidFill>
                  <a:schemeClr val="dk1"/>
                </a:solidFill>
              </a:rPr>
              <a:t>1,000</a:t>
            </a:r>
            <a:r>
              <a:rPr b="1" lang="ja" sz="1100">
                <a:solidFill>
                  <a:schemeClr val="dk1"/>
                </a:solidFill>
              </a:rPr>
              <a:t>ライセンスまで</a:t>
            </a:r>
            <a:endParaRPr b="1" sz="1300">
              <a:solidFill>
                <a:schemeClr val="dk1"/>
              </a:solidFill>
            </a:endParaRPr>
          </a:p>
        </p:txBody>
      </p:sp>
      <p:sp>
        <p:nvSpPr>
          <p:cNvPr id="820" name="Google Shape;820;p55"/>
          <p:cNvSpPr txBox="1"/>
          <p:nvPr/>
        </p:nvSpPr>
        <p:spPr>
          <a:xfrm>
            <a:off x="6724650" y="3005725"/>
            <a:ext cx="20907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2000">
                <a:solidFill>
                  <a:schemeClr val="dk1"/>
                </a:solidFill>
              </a:rPr>
              <a:t>800</a:t>
            </a:r>
            <a:r>
              <a:rPr b="1" lang="ja" sz="900">
                <a:solidFill>
                  <a:schemeClr val="dk1"/>
                </a:solidFill>
              </a:rPr>
              <a:t> </a:t>
            </a:r>
            <a:r>
              <a:rPr b="1" lang="ja" sz="1100">
                <a:solidFill>
                  <a:schemeClr val="dk1"/>
                </a:solidFill>
              </a:rPr>
              <a:t>円/ 1ライセンス</a:t>
            </a:r>
            <a:endParaRPr sz="800">
              <a:solidFill>
                <a:schemeClr val="dk1"/>
              </a:solidFill>
            </a:endParaRPr>
          </a:p>
        </p:txBody>
      </p:sp>
      <p:sp>
        <p:nvSpPr>
          <p:cNvPr id="821" name="Google Shape;821;p55"/>
          <p:cNvSpPr txBox="1"/>
          <p:nvPr/>
        </p:nvSpPr>
        <p:spPr>
          <a:xfrm>
            <a:off x="328675" y="3946326"/>
            <a:ext cx="20907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2000">
                <a:solidFill>
                  <a:schemeClr val="dk1"/>
                </a:solidFill>
              </a:rPr>
              <a:t>1,001</a:t>
            </a:r>
            <a:r>
              <a:rPr b="1" lang="ja" sz="1100">
                <a:solidFill>
                  <a:schemeClr val="dk1"/>
                </a:solidFill>
              </a:rPr>
              <a:t>ライセンス～</a:t>
            </a:r>
            <a:endParaRPr b="1" sz="1300">
              <a:solidFill>
                <a:schemeClr val="dk1"/>
              </a:solidFill>
            </a:endParaRPr>
          </a:p>
        </p:txBody>
      </p:sp>
      <p:sp>
        <p:nvSpPr>
          <p:cNvPr id="822" name="Google Shape;822;p55"/>
          <p:cNvSpPr txBox="1"/>
          <p:nvPr/>
        </p:nvSpPr>
        <p:spPr>
          <a:xfrm>
            <a:off x="6724650" y="3946326"/>
            <a:ext cx="20907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2000">
                <a:solidFill>
                  <a:schemeClr val="dk1"/>
                </a:solidFill>
              </a:rPr>
              <a:t>ASK</a:t>
            </a:r>
            <a:endParaRPr sz="800">
              <a:solidFill>
                <a:schemeClr val="dk1"/>
              </a:solidFill>
            </a:endParaRPr>
          </a:p>
        </p:txBody>
      </p:sp>
      <p:sp>
        <p:nvSpPr>
          <p:cNvPr id="823" name="Google Shape;823;p55"/>
          <p:cNvSpPr txBox="1"/>
          <p:nvPr/>
        </p:nvSpPr>
        <p:spPr>
          <a:xfrm>
            <a:off x="506275" y="182100"/>
            <a:ext cx="7099500" cy="475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800"/>
              <a:buFont typeface="Arial"/>
              <a:buNone/>
            </a:pPr>
            <a:r>
              <a:rPr b="1" lang="ja" sz="1600">
                <a:solidFill>
                  <a:schemeClr val="dk1"/>
                </a:solidFill>
              </a:rPr>
              <a:t>ユーザーライセンス：追加連携ライセンス①</a:t>
            </a:r>
            <a:endParaRPr b="1" i="0" sz="1600" u="none" cap="none" strike="noStrike">
              <a:solidFill>
                <a:srgbClr val="000000"/>
              </a:solidFill>
              <a:latin typeface="Arial"/>
              <a:ea typeface="Arial"/>
              <a:cs typeface="Arial"/>
              <a:sym typeface="Arial"/>
            </a:endParaRPr>
          </a:p>
        </p:txBody>
      </p:sp>
      <p:sp>
        <p:nvSpPr>
          <p:cNvPr id="824" name="Google Shape;824;p55"/>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5" name="Google Shape;825;p55"/>
          <p:cNvSpPr txBox="1"/>
          <p:nvPr/>
        </p:nvSpPr>
        <p:spPr>
          <a:xfrm>
            <a:off x="328675" y="773665"/>
            <a:ext cx="2090700" cy="301800"/>
          </a:xfrm>
          <a:prstGeom prst="rect">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追加連携ライセンス</a:t>
            </a:r>
            <a:endParaRPr b="1" i="0" sz="1300" u="none" cap="none" strike="noStrike">
              <a:solidFill>
                <a:schemeClr val="lt1"/>
              </a:solidFill>
            </a:endParaRPr>
          </a:p>
        </p:txBody>
      </p:sp>
      <p:sp>
        <p:nvSpPr>
          <p:cNvPr id="826" name="Google Shape;826;p55"/>
          <p:cNvSpPr txBox="1"/>
          <p:nvPr/>
        </p:nvSpPr>
        <p:spPr>
          <a:xfrm>
            <a:off x="2460652" y="773665"/>
            <a:ext cx="2090700" cy="301800"/>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追加会員数</a:t>
            </a:r>
            <a:endParaRPr b="0" i="0" sz="1300" u="none" cap="none" strike="noStrike">
              <a:solidFill>
                <a:schemeClr val="lt1"/>
              </a:solidFill>
              <a:latin typeface="Arial"/>
              <a:ea typeface="Arial"/>
              <a:cs typeface="Arial"/>
              <a:sym typeface="Arial"/>
            </a:endParaRPr>
          </a:p>
        </p:txBody>
      </p:sp>
      <p:sp>
        <p:nvSpPr>
          <p:cNvPr id="827" name="Google Shape;827;p55"/>
          <p:cNvSpPr txBox="1"/>
          <p:nvPr/>
        </p:nvSpPr>
        <p:spPr>
          <a:xfrm>
            <a:off x="4592629" y="773665"/>
            <a:ext cx="2090700" cy="3018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追加ポイント</a:t>
            </a:r>
            <a:endParaRPr b="0" i="0" sz="1300" u="none" cap="none" strike="noStrike">
              <a:solidFill>
                <a:schemeClr val="lt1"/>
              </a:solidFill>
              <a:latin typeface="Arial"/>
              <a:ea typeface="Arial"/>
              <a:cs typeface="Arial"/>
              <a:sym typeface="Arial"/>
            </a:endParaRPr>
          </a:p>
        </p:txBody>
      </p:sp>
      <p:sp>
        <p:nvSpPr>
          <p:cNvPr id="828" name="Google Shape;828;p55"/>
          <p:cNvSpPr txBox="1"/>
          <p:nvPr/>
        </p:nvSpPr>
        <p:spPr>
          <a:xfrm>
            <a:off x="6724625" y="773665"/>
            <a:ext cx="2090700" cy="3018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追加料金 / 月</a:t>
            </a:r>
            <a:endParaRPr b="0" i="0" sz="1300" u="none" cap="none" strike="noStrike">
              <a:solidFill>
                <a:schemeClr val="lt1"/>
              </a:solidFill>
              <a:latin typeface="Arial"/>
              <a:ea typeface="Arial"/>
              <a:cs typeface="Arial"/>
              <a:sym typeface="Arial"/>
            </a:endParaRPr>
          </a:p>
        </p:txBody>
      </p:sp>
      <p:sp>
        <p:nvSpPr>
          <p:cNvPr id="829" name="Google Shape;829;p55"/>
          <p:cNvSpPr txBox="1"/>
          <p:nvPr/>
        </p:nvSpPr>
        <p:spPr>
          <a:xfrm>
            <a:off x="328675" y="1124523"/>
            <a:ext cx="20907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1100">
                <a:solidFill>
                  <a:schemeClr val="dk1"/>
                </a:solidFill>
              </a:rPr>
              <a:t>～</a:t>
            </a:r>
            <a:r>
              <a:rPr b="1" lang="ja" sz="2000">
                <a:solidFill>
                  <a:schemeClr val="dk1"/>
                </a:solidFill>
              </a:rPr>
              <a:t>100</a:t>
            </a:r>
            <a:r>
              <a:rPr b="1" lang="ja" sz="1100">
                <a:solidFill>
                  <a:schemeClr val="dk1"/>
                </a:solidFill>
              </a:rPr>
              <a:t>ライセンスまで</a:t>
            </a:r>
            <a:endParaRPr b="1" sz="1100">
              <a:solidFill>
                <a:schemeClr val="dk1"/>
              </a:solidFill>
            </a:endParaRPr>
          </a:p>
        </p:txBody>
      </p:sp>
      <p:sp>
        <p:nvSpPr>
          <p:cNvPr id="830" name="Google Shape;830;p55"/>
          <p:cNvSpPr txBox="1"/>
          <p:nvPr/>
        </p:nvSpPr>
        <p:spPr>
          <a:xfrm>
            <a:off x="2460650" y="1124531"/>
            <a:ext cx="2090700" cy="370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2000">
                <a:solidFill>
                  <a:schemeClr val="dk1"/>
                </a:solidFill>
              </a:rPr>
              <a:t>100</a:t>
            </a:r>
            <a:r>
              <a:rPr b="1" lang="ja" sz="900">
                <a:solidFill>
                  <a:schemeClr val="dk1"/>
                </a:solidFill>
              </a:rPr>
              <a:t> </a:t>
            </a:r>
            <a:r>
              <a:rPr b="1" lang="ja" sz="1100">
                <a:solidFill>
                  <a:schemeClr val="dk1"/>
                </a:solidFill>
              </a:rPr>
              <a:t>名 / 1ライセンス</a:t>
            </a:r>
            <a:endParaRPr sz="600">
              <a:solidFill>
                <a:schemeClr val="dk1"/>
              </a:solidFill>
            </a:endParaRPr>
          </a:p>
        </p:txBody>
      </p:sp>
      <p:sp>
        <p:nvSpPr>
          <p:cNvPr id="831" name="Google Shape;831;p55"/>
          <p:cNvSpPr txBox="1"/>
          <p:nvPr/>
        </p:nvSpPr>
        <p:spPr>
          <a:xfrm>
            <a:off x="4592646" y="1124531"/>
            <a:ext cx="2090700" cy="370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2000">
                <a:solidFill>
                  <a:schemeClr val="dk1"/>
                </a:solidFill>
              </a:rPr>
              <a:t>30</a:t>
            </a:r>
            <a:r>
              <a:rPr b="1" lang="ja" sz="900">
                <a:solidFill>
                  <a:schemeClr val="dk1"/>
                </a:solidFill>
              </a:rPr>
              <a:t> </a:t>
            </a:r>
            <a:r>
              <a:rPr b="1" lang="ja" sz="1100">
                <a:solidFill>
                  <a:schemeClr val="dk1"/>
                </a:solidFill>
              </a:rPr>
              <a:t>pt / 1ライセンス</a:t>
            </a:r>
            <a:endParaRPr sz="800">
              <a:solidFill>
                <a:schemeClr val="dk1"/>
              </a:solidFill>
            </a:endParaRPr>
          </a:p>
        </p:txBody>
      </p:sp>
      <p:sp>
        <p:nvSpPr>
          <p:cNvPr id="832" name="Google Shape;832;p55"/>
          <p:cNvSpPr txBox="1"/>
          <p:nvPr/>
        </p:nvSpPr>
        <p:spPr>
          <a:xfrm>
            <a:off x="6724650" y="1124523"/>
            <a:ext cx="2090700" cy="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sz="2000">
                <a:solidFill>
                  <a:schemeClr val="dk1"/>
                </a:solidFill>
              </a:rPr>
              <a:t>1,800</a:t>
            </a:r>
            <a:r>
              <a:rPr b="1" lang="ja" sz="900">
                <a:solidFill>
                  <a:schemeClr val="dk1"/>
                </a:solidFill>
              </a:rPr>
              <a:t> </a:t>
            </a:r>
            <a:r>
              <a:rPr b="1" lang="ja" sz="1100">
                <a:solidFill>
                  <a:schemeClr val="dk1"/>
                </a:solidFill>
              </a:rPr>
              <a:t>円/ 1ライセンス</a:t>
            </a:r>
            <a:endParaRPr b="1" sz="2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56"/>
          <p:cNvSpPr txBox="1"/>
          <p:nvPr/>
        </p:nvSpPr>
        <p:spPr>
          <a:xfrm>
            <a:off x="267975" y="715450"/>
            <a:ext cx="8601900" cy="3934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t/>
            </a:r>
            <a:endParaRPr b="0" i="0" u="none" cap="none" strike="noStrike">
              <a:solidFill>
                <a:srgbClr val="003366"/>
              </a:solidFill>
              <a:latin typeface="Arial"/>
              <a:ea typeface="Arial"/>
              <a:cs typeface="Arial"/>
              <a:sym typeface="Arial"/>
            </a:endParaRPr>
          </a:p>
        </p:txBody>
      </p:sp>
      <p:sp>
        <p:nvSpPr>
          <p:cNvPr id="838" name="Google Shape;838;p56"/>
          <p:cNvSpPr txBox="1"/>
          <p:nvPr/>
        </p:nvSpPr>
        <p:spPr>
          <a:xfrm>
            <a:off x="506275" y="182100"/>
            <a:ext cx="7099500" cy="475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800"/>
              <a:buFont typeface="Arial"/>
              <a:buNone/>
            </a:pPr>
            <a:r>
              <a:rPr b="1" lang="ja" sz="1600">
                <a:solidFill>
                  <a:schemeClr val="dk1"/>
                </a:solidFill>
              </a:rPr>
              <a:t>ユーザーライセンス：追加連携ライセンス②</a:t>
            </a:r>
            <a:endParaRPr b="1" i="0" sz="1600" u="none" cap="none" strike="noStrike">
              <a:solidFill>
                <a:srgbClr val="000000"/>
              </a:solidFill>
              <a:latin typeface="Arial"/>
              <a:ea typeface="Arial"/>
              <a:cs typeface="Arial"/>
              <a:sym typeface="Arial"/>
            </a:endParaRPr>
          </a:p>
        </p:txBody>
      </p:sp>
      <p:sp>
        <p:nvSpPr>
          <p:cNvPr id="839" name="Google Shape;839;p56"/>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0" name="Google Shape;840;p56"/>
          <p:cNvSpPr txBox="1"/>
          <p:nvPr/>
        </p:nvSpPr>
        <p:spPr>
          <a:xfrm>
            <a:off x="328675" y="773665"/>
            <a:ext cx="2090700" cy="301800"/>
          </a:xfrm>
          <a:prstGeom prst="rect">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追加連携ライセンス</a:t>
            </a:r>
            <a:endParaRPr b="1" i="0" sz="1300" u="none" cap="none" strike="noStrike">
              <a:solidFill>
                <a:schemeClr val="lt1"/>
              </a:solidFill>
            </a:endParaRPr>
          </a:p>
        </p:txBody>
      </p:sp>
      <p:sp>
        <p:nvSpPr>
          <p:cNvPr id="841" name="Google Shape;841;p56"/>
          <p:cNvSpPr txBox="1"/>
          <p:nvPr/>
        </p:nvSpPr>
        <p:spPr>
          <a:xfrm>
            <a:off x="2460652" y="773665"/>
            <a:ext cx="2090700" cy="301800"/>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管理会員数</a:t>
            </a:r>
            <a:endParaRPr b="0" i="0" sz="1300" u="none" cap="none" strike="noStrike">
              <a:solidFill>
                <a:schemeClr val="lt1"/>
              </a:solidFill>
              <a:latin typeface="Arial"/>
              <a:ea typeface="Arial"/>
              <a:cs typeface="Arial"/>
              <a:sym typeface="Arial"/>
            </a:endParaRPr>
          </a:p>
        </p:txBody>
      </p:sp>
      <p:sp>
        <p:nvSpPr>
          <p:cNvPr id="842" name="Google Shape;842;p56"/>
          <p:cNvSpPr txBox="1"/>
          <p:nvPr/>
        </p:nvSpPr>
        <p:spPr>
          <a:xfrm>
            <a:off x="4592629" y="773665"/>
            <a:ext cx="2090700" cy="3018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1" lang="ja" sz="1300">
                <a:solidFill>
                  <a:schemeClr val="lt1"/>
                </a:solidFill>
              </a:rPr>
              <a:t>ポイント</a:t>
            </a:r>
            <a:endParaRPr b="0" i="0" sz="1300" u="none" cap="none" strike="noStrike">
              <a:solidFill>
                <a:schemeClr val="lt1"/>
              </a:solidFill>
              <a:latin typeface="Arial"/>
              <a:ea typeface="Arial"/>
              <a:cs typeface="Arial"/>
              <a:sym typeface="Arial"/>
            </a:endParaRPr>
          </a:p>
        </p:txBody>
      </p:sp>
      <p:sp>
        <p:nvSpPr>
          <p:cNvPr id="843" name="Google Shape;843;p56"/>
          <p:cNvSpPr txBox="1"/>
          <p:nvPr/>
        </p:nvSpPr>
        <p:spPr>
          <a:xfrm>
            <a:off x="6724625" y="773665"/>
            <a:ext cx="2090700" cy="3018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00"/>
              <a:buFont typeface="Arial"/>
              <a:buNone/>
            </a:pPr>
            <a:r>
              <a:rPr b="1" lang="ja" sz="1300">
                <a:solidFill>
                  <a:schemeClr val="lt1"/>
                </a:solidFill>
              </a:rPr>
              <a:t>追加料金 / 月</a:t>
            </a:r>
            <a:endParaRPr b="0" i="0" sz="1300" u="none" cap="none" strike="noStrike">
              <a:solidFill>
                <a:schemeClr val="lt1"/>
              </a:solidFill>
              <a:latin typeface="Arial"/>
              <a:ea typeface="Arial"/>
              <a:cs typeface="Arial"/>
              <a:sym typeface="Arial"/>
            </a:endParaRPr>
          </a:p>
        </p:txBody>
      </p:sp>
      <p:sp>
        <p:nvSpPr>
          <p:cNvPr id="844" name="Google Shape;844;p56"/>
          <p:cNvSpPr txBox="1"/>
          <p:nvPr/>
        </p:nvSpPr>
        <p:spPr>
          <a:xfrm>
            <a:off x="328675" y="112452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100</a:t>
            </a:r>
            <a:r>
              <a:rPr b="1" lang="ja" sz="500">
                <a:solidFill>
                  <a:schemeClr val="dk1"/>
                </a:solidFill>
              </a:rPr>
              <a:t>ライセンス</a:t>
            </a:r>
            <a:endParaRPr b="1" sz="500">
              <a:solidFill>
                <a:schemeClr val="dk1"/>
              </a:solidFill>
            </a:endParaRPr>
          </a:p>
        </p:txBody>
      </p:sp>
      <p:sp>
        <p:nvSpPr>
          <p:cNvPr id="845" name="Google Shape;845;p56"/>
          <p:cNvSpPr txBox="1"/>
          <p:nvPr/>
        </p:nvSpPr>
        <p:spPr>
          <a:xfrm>
            <a:off x="2460650" y="112453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10,000</a:t>
            </a:r>
            <a:r>
              <a:rPr b="1" lang="ja" sz="300">
                <a:solidFill>
                  <a:schemeClr val="dk1"/>
                </a:solidFill>
              </a:rPr>
              <a:t> </a:t>
            </a:r>
            <a:r>
              <a:rPr b="1" lang="ja" sz="500">
                <a:solidFill>
                  <a:schemeClr val="dk1"/>
                </a:solidFill>
              </a:rPr>
              <a:t>名</a:t>
            </a:r>
            <a:endParaRPr sz="100">
              <a:solidFill>
                <a:schemeClr val="dk1"/>
              </a:solidFill>
            </a:endParaRPr>
          </a:p>
        </p:txBody>
      </p:sp>
      <p:sp>
        <p:nvSpPr>
          <p:cNvPr id="846" name="Google Shape;846;p56"/>
          <p:cNvSpPr txBox="1"/>
          <p:nvPr/>
        </p:nvSpPr>
        <p:spPr>
          <a:xfrm>
            <a:off x="4592650" y="112453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3,000</a:t>
            </a:r>
            <a:r>
              <a:rPr b="1" lang="ja" sz="300">
                <a:solidFill>
                  <a:schemeClr val="dk1"/>
                </a:solidFill>
              </a:rPr>
              <a:t> </a:t>
            </a:r>
            <a:r>
              <a:rPr b="1" lang="ja" sz="500">
                <a:solidFill>
                  <a:schemeClr val="dk1"/>
                </a:solidFill>
              </a:rPr>
              <a:t>pt</a:t>
            </a:r>
            <a:endParaRPr sz="200">
              <a:solidFill>
                <a:schemeClr val="dk1"/>
              </a:solidFill>
            </a:endParaRPr>
          </a:p>
        </p:txBody>
      </p:sp>
      <p:sp>
        <p:nvSpPr>
          <p:cNvPr id="847" name="Google Shape;847;p56"/>
          <p:cNvSpPr txBox="1"/>
          <p:nvPr/>
        </p:nvSpPr>
        <p:spPr>
          <a:xfrm>
            <a:off x="6724650" y="112452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180,000</a:t>
            </a:r>
            <a:r>
              <a:rPr b="1" lang="ja" sz="300">
                <a:solidFill>
                  <a:schemeClr val="dk1"/>
                </a:solidFill>
              </a:rPr>
              <a:t> </a:t>
            </a:r>
            <a:r>
              <a:rPr b="1" lang="ja" sz="500">
                <a:solidFill>
                  <a:schemeClr val="dk1"/>
                </a:solidFill>
              </a:rPr>
              <a:t>円</a:t>
            </a:r>
            <a:endParaRPr b="1">
              <a:solidFill>
                <a:schemeClr val="dk1"/>
              </a:solidFill>
            </a:endParaRPr>
          </a:p>
        </p:txBody>
      </p:sp>
      <p:sp>
        <p:nvSpPr>
          <p:cNvPr id="848" name="Google Shape;848;p56"/>
          <p:cNvSpPr txBox="1"/>
          <p:nvPr/>
        </p:nvSpPr>
        <p:spPr>
          <a:xfrm>
            <a:off x="328675" y="147537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200</a:t>
            </a:r>
            <a:r>
              <a:rPr b="1" lang="ja" sz="500">
                <a:solidFill>
                  <a:schemeClr val="dk1"/>
                </a:solidFill>
              </a:rPr>
              <a:t>ライセンス</a:t>
            </a:r>
            <a:endParaRPr b="1" sz="500">
              <a:solidFill>
                <a:schemeClr val="dk1"/>
              </a:solidFill>
            </a:endParaRPr>
          </a:p>
        </p:txBody>
      </p:sp>
      <p:sp>
        <p:nvSpPr>
          <p:cNvPr id="849" name="Google Shape;849;p56"/>
          <p:cNvSpPr txBox="1"/>
          <p:nvPr/>
        </p:nvSpPr>
        <p:spPr>
          <a:xfrm>
            <a:off x="2460650" y="147538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20,000</a:t>
            </a:r>
            <a:r>
              <a:rPr b="1" lang="ja" sz="300">
                <a:solidFill>
                  <a:schemeClr val="dk1"/>
                </a:solidFill>
              </a:rPr>
              <a:t> </a:t>
            </a:r>
            <a:r>
              <a:rPr b="1" lang="ja" sz="500">
                <a:solidFill>
                  <a:schemeClr val="dk1"/>
                </a:solidFill>
              </a:rPr>
              <a:t>名</a:t>
            </a:r>
            <a:endParaRPr sz="100">
              <a:solidFill>
                <a:schemeClr val="dk1"/>
              </a:solidFill>
            </a:endParaRPr>
          </a:p>
        </p:txBody>
      </p:sp>
      <p:sp>
        <p:nvSpPr>
          <p:cNvPr id="850" name="Google Shape;850;p56"/>
          <p:cNvSpPr txBox="1"/>
          <p:nvPr/>
        </p:nvSpPr>
        <p:spPr>
          <a:xfrm>
            <a:off x="4592650" y="147538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6,000</a:t>
            </a:r>
            <a:r>
              <a:rPr b="1" lang="ja" sz="300">
                <a:solidFill>
                  <a:schemeClr val="dk1"/>
                </a:solidFill>
              </a:rPr>
              <a:t> </a:t>
            </a:r>
            <a:r>
              <a:rPr b="1" lang="ja" sz="500">
                <a:solidFill>
                  <a:schemeClr val="dk1"/>
                </a:solidFill>
              </a:rPr>
              <a:t>pt</a:t>
            </a:r>
            <a:endParaRPr sz="200">
              <a:solidFill>
                <a:schemeClr val="dk1"/>
              </a:solidFill>
            </a:endParaRPr>
          </a:p>
        </p:txBody>
      </p:sp>
      <p:sp>
        <p:nvSpPr>
          <p:cNvPr id="851" name="Google Shape;851;p56"/>
          <p:cNvSpPr txBox="1"/>
          <p:nvPr/>
        </p:nvSpPr>
        <p:spPr>
          <a:xfrm>
            <a:off x="6724650" y="147537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300,000</a:t>
            </a:r>
            <a:r>
              <a:rPr b="1" lang="ja" sz="300">
                <a:solidFill>
                  <a:schemeClr val="dk1"/>
                </a:solidFill>
              </a:rPr>
              <a:t> </a:t>
            </a:r>
            <a:r>
              <a:rPr b="1" lang="ja" sz="500">
                <a:solidFill>
                  <a:schemeClr val="dk1"/>
                </a:solidFill>
              </a:rPr>
              <a:t>円</a:t>
            </a:r>
            <a:endParaRPr b="1">
              <a:solidFill>
                <a:schemeClr val="dk1"/>
              </a:solidFill>
            </a:endParaRPr>
          </a:p>
        </p:txBody>
      </p:sp>
      <p:sp>
        <p:nvSpPr>
          <p:cNvPr id="852" name="Google Shape;852;p56"/>
          <p:cNvSpPr txBox="1"/>
          <p:nvPr/>
        </p:nvSpPr>
        <p:spPr>
          <a:xfrm>
            <a:off x="328675" y="182622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300</a:t>
            </a:r>
            <a:r>
              <a:rPr b="1" lang="ja" sz="500">
                <a:solidFill>
                  <a:schemeClr val="dk1"/>
                </a:solidFill>
              </a:rPr>
              <a:t>ライセンス</a:t>
            </a:r>
            <a:endParaRPr b="1" sz="500">
              <a:solidFill>
                <a:schemeClr val="dk1"/>
              </a:solidFill>
            </a:endParaRPr>
          </a:p>
        </p:txBody>
      </p:sp>
      <p:sp>
        <p:nvSpPr>
          <p:cNvPr id="853" name="Google Shape;853;p56"/>
          <p:cNvSpPr txBox="1"/>
          <p:nvPr/>
        </p:nvSpPr>
        <p:spPr>
          <a:xfrm>
            <a:off x="2460650" y="182623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30,000</a:t>
            </a:r>
            <a:r>
              <a:rPr b="1" lang="ja" sz="300">
                <a:solidFill>
                  <a:schemeClr val="dk1"/>
                </a:solidFill>
              </a:rPr>
              <a:t> </a:t>
            </a:r>
            <a:r>
              <a:rPr b="1" lang="ja" sz="500">
                <a:solidFill>
                  <a:schemeClr val="dk1"/>
                </a:solidFill>
              </a:rPr>
              <a:t>名</a:t>
            </a:r>
            <a:endParaRPr sz="100">
              <a:solidFill>
                <a:schemeClr val="dk1"/>
              </a:solidFill>
            </a:endParaRPr>
          </a:p>
        </p:txBody>
      </p:sp>
      <p:sp>
        <p:nvSpPr>
          <p:cNvPr id="854" name="Google Shape;854;p56"/>
          <p:cNvSpPr txBox="1"/>
          <p:nvPr/>
        </p:nvSpPr>
        <p:spPr>
          <a:xfrm>
            <a:off x="4592650" y="182623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9,000</a:t>
            </a:r>
            <a:r>
              <a:rPr b="1" lang="ja" sz="300">
                <a:solidFill>
                  <a:schemeClr val="dk1"/>
                </a:solidFill>
              </a:rPr>
              <a:t> </a:t>
            </a:r>
            <a:r>
              <a:rPr b="1" lang="ja" sz="500">
                <a:solidFill>
                  <a:schemeClr val="dk1"/>
                </a:solidFill>
              </a:rPr>
              <a:t>pt</a:t>
            </a:r>
            <a:endParaRPr sz="200">
              <a:solidFill>
                <a:schemeClr val="dk1"/>
              </a:solidFill>
            </a:endParaRPr>
          </a:p>
        </p:txBody>
      </p:sp>
      <p:sp>
        <p:nvSpPr>
          <p:cNvPr id="855" name="Google Shape;855;p56"/>
          <p:cNvSpPr txBox="1"/>
          <p:nvPr/>
        </p:nvSpPr>
        <p:spPr>
          <a:xfrm>
            <a:off x="6724650" y="182622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420,000</a:t>
            </a:r>
            <a:r>
              <a:rPr b="1" lang="ja" sz="300">
                <a:solidFill>
                  <a:schemeClr val="dk1"/>
                </a:solidFill>
              </a:rPr>
              <a:t> </a:t>
            </a:r>
            <a:r>
              <a:rPr b="1" lang="ja" sz="500">
                <a:solidFill>
                  <a:schemeClr val="dk1"/>
                </a:solidFill>
              </a:rPr>
              <a:t>円</a:t>
            </a:r>
            <a:endParaRPr b="1">
              <a:solidFill>
                <a:schemeClr val="dk1"/>
              </a:solidFill>
            </a:endParaRPr>
          </a:p>
        </p:txBody>
      </p:sp>
      <p:sp>
        <p:nvSpPr>
          <p:cNvPr id="856" name="Google Shape;856;p56"/>
          <p:cNvSpPr txBox="1"/>
          <p:nvPr/>
        </p:nvSpPr>
        <p:spPr>
          <a:xfrm>
            <a:off x="328675" y="217707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400</a:t>
            </a:r>
            <a:r>
              <a:rPr b="1" lang="ja" sz="500">
                <a:solidFill>
                  <a:schemeClr val="dk1"/>
                </a:solidFill>
              </a:rPr>
              <a:t>ライセンス</a:t>
            </a:r>
            <a:endParaRPr b="1" sz="500">
              <a:solidFill>
                <a:schemeClr val="dk1"/>
              </a:solidFill>
            </a:endParaRPr>
          </a:p>
        </p:txBody>
      </p:sp>
      <p:sp>
        <p:nvSpPr>
          <p:cNvPr id="857" name="Google Shape;857;p56"/>
          <p:cNvSpPr txBox="1"/>
          <p:nvPr/>
        </p:nvSpPr>
        <p:spPr>
          <a:xfrm>
            <a:off x="2460650" y="217708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40,000</a:t>
            </a:r>
            <a:r>
              <a:rPr b="1" lang="ja" sz="300">
                <a:solidFill>
                  <a:schemeClr val="dk1"/>
                </a:solidFill>
              </a:rPr>
              <a:t> </a:t>
            </a:r>
            <a:r>
              <a:rPr b="1" lang="ja" sz="500">
                <a:solidFill>
                  <a:schemeClr val="dk1"/>
                </a:solidFill>
              </a:rPr>
              <a:t>名</a:t>
            </a:r>
            <a:endParaRPr sz="100">
              <a:solidFill>
                <a:schemeClr val="dk1"/>
              </a:solidFill>
            </a:endParaRPr>
          </a:p>
        </p:txBody>
      </p:sp>
      <p:sp>
        <p:nvSpPr>
          <p:cNvPr id="858" name="Google Shape;858;p56"/>
          <p:cNvSpPr txBox="1"/>
          <p:nvPr/>
        </p:nvSpPr>
        <p:spPr>
          <a:xfrm>
            <a:off x="4592650" y="217708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12,000</a:t>
            </a:r>
            <a:r>
              <a:rPr b="1" lang="ja" sz="300">
                <a:solidFill>
                  <a:schemeClr val="dk1"/>
                </a:solidFill>
              </a:rPr>
              <a:t> </a:t>
            </a:r>
            <a:r>
              <a:rPr b="1" lang="ja" sz="500">
                <a:solidFill>
                  <a:schemeClr val="dk1"/>
                </a:solidFill>
              </a:rPr>
              <a:t>pt</a:t>
            </a:r>
            <a:endParaRPr sz="200">
              <a:solidFill>
                <a:schemeClr val="dk1"/>
              </a:solidFill>
            </a:endParaRPr>
          </a:p>
        </p:txBody>
      </p:sp>
      <p:sp>
        <p:nvSpPr>
          <p:cNvPr id="859" name="Google Shape;859;p56"/>
          <p:cNvSpPr txBox="1"/>
          <p:nvPr/>
        </p:nvSpPr>
        <p:spPr>
          <a:xfrm>
            <a:off x="6724650" y="217707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500,000</a:t>
            </a:r>
            <a:r>
              <a:rPr b="1" lang="ja" sz="300">
                <a:solidFill>
                  <a:schemeClr val="dk1"/>
                </a:solidFill>
              </a:rPr>
              <a:t> </a:t>
            </a:r>
            <a:r>
              <a:rPr b="1" lang="ja" sz="500">
                <a:solidFill>
                  <a:schemeClr val="dk1"/>
                </a:solidFill>
              </a:rPr>
              <a:t>円</a:t>
            </a:r>
            <a:endParaRPr b="1">
              <a:solidFill>
                <a:schemeClr val="dk1"/>
              </a:solidFill>
            </a:endParaRPr>
          </a:p>
        </p:txBody>
      </p:sp>
      <p:sp>
        <p:nvSpPr>
          <p:cNvPr id="860" name="Google Shape;860;p56"/>
          <p:cNvSpPr txBox="1"/>
          <p:nvPr/>
        </p:nvSpPr>
        <p:spPr>
          <a:xfrm>
            <a:off x="328675" y="252792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500</a:t>
            </a:r>
            <a:r>
              <a:rPr b="1" lang="ja" sz="500">
                <a:solidFill>
                  <a:schemeClr val="dk1"/>
                </a:solidFill>
              </a:rPr>
              <a:t>ライセンス</a:t>
            </a:r>
            <a:endParaRPr b="1" sz="500">
              <a:solidFill>
                <a:schemeClr val="dk1"/>
              </a:solidFill>
            </a:endParaRPr>
          </a:p>
        </p:txBody>
      </p:sp>
      <p:sp>
        <p:nvSpPr>
          <p:cNvPr id="861" name="Google Shape;861;p56"/>
          <p:cNvSpPr txBox="1"/>
          <p:nvPr/>
        </p:nvSpPr>
        <p:spPr>
          <a:xfrm>
            <a:off x="2460650" y="252793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50,000</a:t>
            </a:r>
            <a:r>
              <a:rPr b="1" lang="ja" sz="300">
                <a:solidFill>
                  <a:schemeClr val="dk1"/>
                </a:solidFill>
              </a:rPr>
              <a:t> </a:t>
            </a:r>
            <a:r>
              <a:rPr b="1" lang="ja" sz="500">
                <a:solidFill>
                  <a:schemeClr val="dk1"/>
                </a:solidFill>
              </a:rPr>
              <a:t>名</a:t>
            </a:r>
            <a:endParaRPr sz="100">
              <a:solidFill>
                <a:schemeClr val="dk1"/>
              </a:solidFill>
            </a:endParaRPr>
          </a:p>
        </p:txBody>
      </p:sp>
      <p:sp>
        <p:nvSpPr>
          <p:cNvPr id="862" name="Google Shape;862;p56"/>
          <p:cNvSpPr txBox="1"/>
          <p:nvPr/>
        </p:nvSpPr>
        <p:spPr>
          <a:xfrm>
            <a:off x="4592650" y="252793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15,000</a:t>
            </a:r>
            <a:r>
              <a:rPr b="1" lang="ja" sz="300">
                <a:solidFill>
                  <a:schemeClr val="dk1"/>
                </a:solidFill>
              </a:rPr>
              <a:t> </a:t>
            </a:r>
            <a:r>
              <a:rPr b="1" lang="ja" sz="500">
                <a:solidFill>
                  <a:schemeClr val="dk1"/>
                </a:solidFill>
              </a:rPr>
              <a:t>pt</a:t>
            </a:r>
            <a:endParaRPr sz="200">
              <a:solidFill>
                <a:schemeClr val="dk1"/>
              </a:solidFill>
            </a:endParaRPr>
          </a:p>
        </p:txBody>
      </p:sp>
      <p:sp>
        <p:nvSpPr>
          <p:cNvPr id="863" name="Google Shape;863;p56"/>
          <p:cNvSpPr txBox="1"/>
          <p:nvPr/>
        </p:nvSpPr>
        <p:spPr>
          <a:xfrm>
            <a:off x="6724650" y="252792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580,000</a:t>
            </a:r>
            <a:r>
              <a:rPr b="1" lang="ja" sz="300">
                <a:solidFill>
                  <a:schemeClr val="dk1"/>
                </a:solidFill>
              </a:rPr>
              <a:t> </a:t>
            </a:r>
            <a:r>
              <a:rPr b="1" lang="ja" sz="500">
                <a:solidFill>
                  <a:schemeClr val="dk1"/>
                </a:solidFill>
              </a:rPr>
              <a:t>円</a:t>
            </a:r>
            <a:endParaRPr b="1">
              <a:solidFill>
                <a:schemeClr val="dk1"/>
              </a:solidFill>
            </a:endParaRPr>
          </a:p>
        </p:txBody>
      </p:sp>
      <p:sp>
        <p:nvSpPr>
          <p:cNvPr id="864" name="Google Shape;864;p56"/>
          <p:cNvSpPr txBox="1"/>
          <p:nvPr/>
        </p:nvSpPr>
        <p:spPr>
          <a:xfrm>
            <a:off x="328675" y="287877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600</a:t>
            </a:r>
            <a:r>
              <a:rPr b="1" lang="ja" sz="500">
                <a:solidFill>
                  <a:schemeClr val="dk1"/>
                </a:solidFill>
              </a:rPr>
              <a:t>ライセンス</a:t>
            </a:r>
            <a:endParaRPr b="1" sz="500">
              <a:solidFill>
                <a:schemeClr val="dk1"/>
              </a:solidFill>
            </a:endParaRPr>
          </a:p>
        </p:txBody>
      </p:sp>
      <p:sp>
        <p:nvSpPr>
          <p:cNvPr id="865" name="Google Shape;865;p56"/>
          <p:cNvSpPr txBox="1"/>
          <p:nvPr/>
        </p:nvSpPr>
        <p:spPr>
          <a:xfrm>
            <a:off x="2460650" y="287878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60,000</a:t>
            </a:r>
            <a:r>
              <a:rPr b="1" lang="ja" sz="300">
                <a:solidFill>
                  <a:schemeClr val="dk1"/>
                </a:solidFill>
              </a:rPr>
              <a:t> </a:t>
            </a:r>
            <a:r>
              <a:rPr b="1" lang="ja" sz="500">
                <a:solidFill>
                  <a:schemeClr val="dk1"/>
                </a:solidFill>
              </a:rPr>
              <a:t>名</a:t>
            </a:r>
            <a:endParaRPr sz="100">
              <a:solidFill>
                <a:schemeClr val="dk1"/>
              </a:solidFill>
            </a:endParaRPr>
          </a:p>
        </p:txBody>
      </p:sp>
      <p:sp>
        <p:nvSpPr>
          <p:cNvPr id="866" name="Google Shape;866;p56"/>
          <p:cNvSpPr txBox="1"/>
          <p:nvPr/>
        </p:nvSpPr>
        <p:spPr>
          <a:xfrm>
            <a:off x="4592650" y="287878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18,000</a:t>
            </a:r>
            <a:r>
              <a:rPr b="1" lang="ja" sz="300">
                <a:solidFill>
                  <a:schemeClr val="dk1"/>
                </a:solidFill>
              </a:rPr>
              <a:t> </a:t>
            </a:r>
            <a:r>
              <a:rPr b="1" lang="ja" sz="500">
                <a:solidFill>
                  <a:schemeClr val="dk1"/>
                </a:solidFill>
              </a:rPr>
              <a:t>pt</a:t>
            </a:r>
            <a:endParaRPr sz="200">
              <a:solidFill>
                <a:schemeClr val="dk1"/>
              </a:solidFill>
            </a:endParaRPr>
          </a:p>
        </p:txBody>
      </p:sp>
      <p:sp>
        <p:nvSpPr>
          <p:cNvPr id="867" name="Google Shape;867;p56"/>
          <p:cNvSpPr txBox="1"/>
          <p:nvPr/>
        </p:nvSpPr>
        <p:spPr>
          <a:xfrm>
            <a:off x="6724650" y="287877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660,000</a:t>
            </a:r>
            <a:r>
              <a:rPr b="1" lang="ja" sz="300">
                <a:solidFill>
                  <a:schemeClr val="dk1"/>
                </a:solidFill>
              </a:rPr>
              <a:t> </a:t>
            </a:r>
            <a:r>
              <a:rPr b="1" lang="ja" sz="500">
                <a:solidFill>
                  <a:schemeClr val="dk1"/>
                </a:solidFill>
              </a:rPr>
              <a:t>円</a:t>
            </a:r>
            <a:endParaRPr b="1">
              <a:solidFill>
                <a:schemeClr val="dk1"/>
              </a:solidFill>
            </a:endParaRPr>
          </a:p>
        </p:txBody>
      </p:sp>
      <p:sp>
        <p:nvSpPr>
          <p:cNvPr id="868" name="Google Shape;868;p56"/>
          <p:cNvSpPr txBox="1"/>
          <p:nvPr/>
        </p:nvSpPr>
        <p:spPr>
          <a:xfrm>
            <a:off x="328675" y="322962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700</a:t>
            </a:r>
            <a:r>
              <a:rPr b="1" lang="ja" sz="500">
                <a:solidFill>
                  <a:schemeClr val="dk1"/>
                </a:solidFill>
              </a:rPr>
              <a:t>ライセンス</a:t>
            </a:r>
            <a:endParaRPr b="1" sz="500">
              <a:solidFill>
                <a:schemeClr val="dk1"/>
              </a:solidFill>
            </a:endParaRPr>
          </a:p>
        </p:txBody>
      </p:sp>
      <p:sp>
        <p:nvSpPr>
          <p:cNvPr id="869" name="Google Shape;869;p56"/>
          <p:cNvSpPr txBox="1"/>
          <p:nvPr/>
        </p:nvSpPr>
        <p:spPr>
          <a:xfrm>
            <a:off x="2460650" y="322963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70,000</a:t>
            </a:r>
            <a:r>
              <a:rPr b="1" lang="ja" sz="300">
                <a:solidFill>
                  <a:schemeClr val="dk1"/>
                </a:solidFill>
              </a:rPr>
              <a:t> </a:t>
            </a:r>
            <a:r>
              <a:rPr b="1" lang="ja" sz="500">
                <a:solidFill>
                  <a:schemeClr val="dk1"/>
                </a:solidFill>
              </a:rPr>
              <a:t>名</a:t>
            </a:r>
            <a:endParaRPr sz="100">
              <a:solidFill>
                <a:schemeClr val="dk1"/>
              </a:solidFill>
            </a:endParaRPr>
          </a:p>
        </p:txBody>
      </p:sp>
      <p:sp>
        <p:nvSpPr>
          <p:cNvPr id="870" name="Google Shape;870;p56"/>
          <p:cNvSpPr txBox="1"/>
          <p:nvPr/>
        </p:nvSpPr>
        <p:spPr>
          <a:xfrm>
            <a:off x="4592650" y="322963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21,000</a:t>
            </a:r>
            <a:r>
              <a:rPr b="1" lang="ja" sz="300">
                <a:solidFill>
                  <a:schemeClr val="dk1"/>
                </a:solidFill>
              </a:rPr>
              <a:t> </a:t>
            </a:r>
            <a:r>
              <a:rPr b="1" lang="ja" sz="500">
                <a:solidFill>
                  <a:schemeClr val="dk1"/>
                </a:solidFill>
              </a:rPr>
              <a:t>pt</a:t>
            </a:r>
            <a:endParaRPr sz="200">
              <a:solidFill>
                <a:schemeClr val="dk1"/>
              </a:solidFill>
            </a:endParaRPr>
          </a:p>
        </p:txBody>
      </p:sp>
      <p:sp>
        <p:nvSpPr>
          <p:cNvPr id="871" name="Google Shape;871;p56"/>
          <p:cNvSpPr txBox="1"/>
          <p:nvPr/>
        </p:nvSpPr>
        <p:spPr>
          <a:xfrm>
            <a:off x="6724650" y="322962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740,000</a:t>
            </a:r>
            <a:r>
              <a:rPr b="1" lang="ja" sz="300">
                <a:solidFill>
                  <a:schemeClr val="dk1"/>
                </a:solidFill>
              </a:rPr>
              <a:t> </a:t>
            </a:r>
            <a:r>
              <a:rPr b="1" lang="ja" sz="500">
                <a:solidFill>
                  <a:schemeClr val="dk1"/>
                </a:solidFill>
              </a:rPr>
              <a:t>円</a:t>
            </a:r>
            <a:endParaRPr b="1">
              <a:solidFill>
                <a:schemeClr val="dk1"/>
              </a:solidFill>
            </a:endParaRPr>
          </a:p>
        </p:txBody>
      </p:sp>
      <p:sp>
        <p:nvSpPr>
          <p:cNvPr id="872" name="Google Shape;872;p56"/>
          <p:cNvSpPr txBox="1"/>
          <p:nvPr/>
        </p:nvSpPr>
        <p:spPr>
          <a:xfrm>
            <a:off x="328675" y="358047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800</a:t>
            </a:r>
            <a:r>
              <a:rPr b="1" lang="ja" sz="500">
                <a:solidFill>
                  <a:schemeClr val="dk1"/>
                </a:solidFill>
              </a:rPr>
              <a:t>ライセンス</a:t>
            </a:r>
            <a:endParaRPr b="1" sz="500">
              <a:solidFill>
                <a:schemeClr val="dk1"/>
              </a:solidFill>
            </a:endParaRPr>
          </a:p>
        </p:txBody>
      </p:sp>
      <p:sp>
        <p:nvSpPr>
          <p:cNvPr id="873" name="Google Shape;873;p56"/>
          <p:cNvSpPr txBox="1"/>
          <p:nvPr/>
        </p:nvSpPr>
        <p:spPr>
          <a:xfrm>
            <a:off x="2460650" y="358048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80,000</a:t>
            </a:r>
            <a:r>
              <a:rPr b="1" lang="ja" sz="300">
                <a:solidFill>
                  <a:schemeClr val="dk1"/>
                </a:solidFill>
              </a:rPr>
              <a:t> </a:t>
            </a:r>
            <a:r>
              <a:rPr b="1" lang="ja" sz="500">
                <a:solidFill>
                  <a:schemeClr val="dk1"/>
                </a:solidFill>
              </a:rPr>
              <a:t>名</a:t>
            </a:r>
            <a:endParaRPr sz="100">
              <a:solidFill>
                <a:schemeClr val="dk1"/>
              </a:solidFill>
            </a:endParaRPr>
          </a:p>
        </p:txBody>
      </p:sp>
      <p:sp>
        <p:nvSpPr>
          <p:cNvPr id="874" name="Google Shape;874;p56"/>
          <p:cNvSpPr txBox="1"/>
          <p:nvPr/>
        </p:nvSpPr>
        <p:spPr>
          <a:xfrm>
            <a:off x="4592650" y="358048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24,000</a:t>
            </a:r>
            <a:r>
              <a:rPr b="1" lang="ja" sz="300">
                <a:solidFill>
                  <a:schemeClr val="dk1"/>
                </a:solidFill>
              </a:rPr>
              <a:t> </a:t>
            </a:r>
            <a:r>
              <a:rPr b="1" lang="ja" sz="500">
                <a:solidFill>
                  <a:schemeClr val="dk1"/>
                </a:solidFill>
              </a:rPr>
              <a:t>pt</a:t>
            </a:r>
            <a:endParaRPr sz="200">
              <a:solidFill>
                <a:schemeClr val="dk1"/>
              </a:solidFill>
            </a:endParaRPr>
          </a:p>
        </p:txBody>
      </p:sp>
      <p:sp>
        <p:nvSpPr>
          <p:cNvPr id="875" name="Google Shape;875;p56"/>
          <p:cNvSpPr txBox="1"/>
          <p:nvPr/>
        </p:nvSpPr>
        <p:spPr>
          <a:xfrm>
            <a:off x="6724650" y="358047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820,000</a:t>
            </a:r>
            <a:r>
              <a:rPr b="1" lang="ja" sz="300">
                <a:solidFill>
                  <a:schemeClr val="dk1"/>
                </a:solidFill>
              </a:rPr>
              <a:t> </a:t>
            </a:r>
            <a:r>
              <a:rPr b="1" lang="ja" sz="500">
                <a:solidFill>
                  <a:schemeClr val="dk1"/>
                </a:solidFill>
              </a:rPr>
              <a:t>円</a:t>
            </a:r>
            <a:endParaRPr b="1">
              <a:solidFill>
                <a:schemeClr val="dk1"/>
              </a:solidFill>
            </a:endParaRPr>
          </a:p>
        </p:txBody>
      </p:sp>
      <p:sp>
        <p:nvSpPr>
          <p:cNvPr id="876" name="Google Shape;876;p56"/>
          <p:cNvSpPr txBox="1"/>
          <p:nvPr/>
        </p:nvSpPr>
        <p:spPr>
          <a:xfrm>
            <a:off x="328675" y="393132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900</a:t>
            </a:r>
            <a:r>
              <a:rPr b="1" lang="ja" sz="500">
                <a:solidFill>
                  <a:schemeClr val="dk1"/>
                </a:solidFill>
              </a:rPr>
              <a:t>ライセンス</a:t>
            </a:r>
            <a:endParaRPr b="1" sz="500">
              <a:solidFill>
                <a:schemeClr val="dk1"/>
              </a:solidFill>
            </a:endParaRPr>
          </a:p>
        </p:txBody>
      </p:sp>
      <p:sp>
        <p:nvSpPr>
          <p:cNvPr id="877" name="Google Shape;877;p56"/>
          <p:cNvSpPr txBox="1"/>
          <p:nvPr/>
        </p:nvSpPr>
        <p:spPr>
          <a:xfrm>
            <a:off x="2460650" y="393133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90,000</a:t>
            </a:r>
            <a:r>
              <a:rPr b="1" lang="ja" sz="300">
                <a:solidFill>
                  <a:schemeClr val="dk1"/>
                </a:solidFill>
              </a:rPr>
              <a:t> </a:t>
            </a:r>
            <a:r>
              <a:rPr b="1" lang="ja" sz="500">
                <a:solidFill>
                  <a:schemeClr val="dk1"/>
                </a:solidFill>
              </a:rPr>
              <a:t>名</a:t>
            </a:r>
            <a:endParaRPr sz="100">
              <a:solidFill>
                <a:schemeClr val="dk1"/>
              </a:solidFill>
            </a:endParaRPr>
          </a:p>
        </p:txBody>
      </p:sp>
      <p:sp>
        <p:nvSpPr>
          <p:cNvPr id="878" name="Google Shape;878;p56"/>
          <p:cNvSpPr txBox="1"/>
          <p:nvPr/>
        </p:nvSpPr>
        <p:spPr>
          <a:xfrm>
            <a:off x="4592650" y="393133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27,000</a:t>
            </a:r>
            <a:r>
              <a:rPr b="1" lang="ja" sz="300">
                <a:solidFill>
                  <a:schemeClr val="dk1"/>
                </a:solidFill>
              </a:rPr>
              <a:t> </a:t>
            </a:r>
            <a:r>
              <a:rPr b="1" lang="ja" sz="500">
                <a:solidFill>
                  <a:schemeClr val="dk1"/>
                </a:solidFill>
              </a:rPr>
              <a:t>pt</a:t>
            </a:r>
            <a:endParaRPr sz="200">
              <a:solidFill>
                <a:schemeClr val="dk1"/>
              </a:solidFill>
            </a:endParaRPr>
          </a:p>
        </p:txBody>
      </p:sp>
      <p:sp>
        <p:nvSpPr>
          <p:cNvPr id="879" name="Google Shape;879;p56"/>
          <p:cNvSpPr txBox="1"/>
          <p:nvPr/>
        </p:nvSpPr>
        <p:spPr>
          <a:xfrm>
            <a:off x="6724650" y="393132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900,000</a:t>
            </a:r>
            <a:r>
              <a:rPr b="1" lang="ja" sz="300">
                <a:solidFill>
                  <a:schemeClr val="dk1"/>
                </a:solidFill>
              </a:rPr>
              <a:t> </a:t>
            </a:r>
            <a:r>
              <a:rPr b="1" lang="ja" sz="500">
                <a:solidFill>
                  <a:schemeClr val="dk1"/>
                </a:solidFill>
              </a:rPr>
              <a:t>円</a:t>
            </a:r>
            <a:endParaRPr b="1">
              <a:solidFill>
                <a:schemeClr val="dk1"/>
              </a:solidFill>
            </a:endParaRPr>
          </a:p>
        </p:txBody>
      </p:sp>
      <p:sp>
        <p:nvSpPr>
          <p:cNvPr id="880" name="Google Shape;880;p56"/>
          <p:cNvSpPr txBox="1"/>
          <p:nvPr/>
        </p:nvSpPr>
        <p:spPr>
          <a:xfrm>
            <a:off x="328675" y="428217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1,000</a:t>
            </a:r>
            <a:r>
              <a:rPr b="1" lang="ja" sz="500">
                <a:solidFill>
                  <a:schemeClr val="dk1"/>
                </a:solidFill>
              </a:rPr>
              <a:t>ライセンス</a:t>
            </a:r>
            <a:endParaRPr b="1" sz="500">
              <a:solidFill>
                <a:schemeClr val="dk1"/>
              </a:solidFill>
            </a:endParaRPr>
          </a:p>
        </p:txBody>
      </p:sp>
      <p:sp>
        <p:nvSpPr>
          <p:cNvPr id="881" name="Google Shape;881;p56"/>
          <p:cNvSpPr txBox="1"/>
          <p:nvPr/>
        </p:nvSpPr>
        <p:spPr>
          <a:xfrm>
            <a:off x="2460650" y="428218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100,000</a:t>
            </a:r>
            <a:r>
              <a:rPr b="1" lang="ja" sz="300">
                <a:solidFill>
                  <a:schemeClr val="dk1"/>
                </a:solidFill>
              </a:rPr>
              <a:t> </a:t>
            </a:r>
            <a:r>
              <a:rPr b="1" lang="ja" sz="500">
                <a:solidFill>
                  <a:schemeClr val="dk1"/>
                </a:solidFill>
              </a:rPr>
              <a:t>名</a:t>
            </a:r>
            <a:endParaRPr sz="100">
              <a:solidFill>
                <a:schemeClr val="dk1"/>
              </a:solidFill>
            </a:endParaRPr>
          </a:p>
        </p:txBody>
      </p:sp>
      <p:sp>
        <p:nvSpPr>
          <p:cNvPr id="882" name="Google Shape;882;p56"/>
          <p:cNvSpPr txBox="1"/>
          <p:nvPr/>
        </p:nvSpPr>
        <p:spPr>
          <a:xfrm>
            <a:off x="4592650" y="4282181"/>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30,000</a:t>
            </a:r>
            <a:r>
              <a:rPr b="1" lang="ja" sz="300">
                <a:solidFill>
                  <a:schemeClr val="dk1"/>
                </a:solidFill>
              </a:rPr>
              <a:t> </a:t>
            </a:r>
            <a:r>
              <a:rPr b="1" lang="ja" sz="500">
                <a:solidFill>
                  <a:schemeClr val="dk1"/>
                </a:solidFill>
              </a:rPr>
              <a:t>pt</a:t>
            </a:r>
            <a:endParaRPr sz="200">
              <a:solidFill>
                <a:schemeClr val="dk1"/>
              </a:solidFill>
            </a:endParaRPr>
          </a:p>
        </p:txBody>
      </p:sp>
      <p:sp>
        <p:nvSpPr>
          <p:cNvPr id="883" name="Google Shape;883;p56"/>
          <p:cNvSpPr txBox="1"/>
          <p:nvPr/>
        </p:nvSpPr>
        <p:spPr>
          <a:xfrm>
            <a:off x="6724650" y="4282174"/>
            <a:ext cx="2090700" cy="3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ja">
                <a:solidFill>
                  <a:schemeClr val="dk1"/>
                </a:solidFill>
              </a:rPr>
              <a:t>980,000</a:t>
            </a:r>
            <a:r>
              <a:rPr b="1" lang="ja" sz="300">
                <a:solidFill>
                  <a:schemeClr val="dk1"/>
                </a:solidFill>
              </a:rPr>
              <a:t> </a:t>
            </a:r>
            <a:r>
              <a:rPr b="1" lang="ja" sz="500">
                <a:solidFill>
                  <a:schemeClr val="dk1"/>
                </a:solidFill>
              </a:rPr>
              <a:t>円</a:t>
            </a:r>
            <a:endParaRPr b="1">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7"/>
          <p:cNvSpPr txBox="1"/>
          <p:nvPr/>
        </p:nvSpPr>
        <p:spPr>
          <a:xfrm>
            <a:off x="506275" y="204300"/>
            <a:ext cx="619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b="1" lang="ja" sz="1600">
                <a:solidFill>
                  <a:schemeClr val="dk1"/>
                </a:solidFill>
              </a:rPr>
              <a:t>BPO支援業務</a:t>
            </a:r>
            <a:endParaRPr b="1" i="0" sz="1600" u="none" cap="none" strike="noStrike">
              <a:solidFill>
                <a:srgbClr val="000000"/>
              </a:solidFill>
              <a:latin typeface="Arial"/>
              <a:ea typeface="Arial"/>
              <a:cs typeface="Arial"/>
              <a:sym typeface="Arial"/>
            </a:endParaRPr>
          </a:p>
        </p:txBody>
      </p:sp>
      <p:sp>
        <p:nvSpPr>
          <p:cNvPr id="889" name="Google Shape;889;p57"/>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0" name="Google Shape;890;p57"/>
          <p:cNvSpPr/>
          <p:nvPr/>
        </p:nvSpPr>
        <p:spPr>
          <a:xfrm>
            <a:off x="2436237" y="3275100"/>
            <a:ext cx="2101500" cy="16611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891" name="Google Shape;891;p57"/>
          <p:cNvSpPr/>
          <p:nvPr/>
        </p:nvSpPr>
        <p:spPr>
          <a:xfrm>
            <a:off x="2436237" y="1200840"/>
            <a:ext cx="2101500" cy="2193900"/>
          </a:xfrm>
          <a:prstGeom prst="rect">
            <a:avLst/>
          </a:prstGeom>
          <a:solidFill>
            <a:srgbClr val="EB9B4E">
              <a:alpha val="82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892" name="Google Shape;892;p57"/>
          <p:cNvSpPr txBox="1"/>
          <p:nvPr/>
        </p:nvSpPr>
        <p:spPr>
          <a:xfrm>
            <a:off x="2684758" y="1309140"/>
            <a:ext cx="1604400" cy="4272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800">
              <a:solidFill>
                <a:srgbClr val="324B65"/>
              </a:solidFill>
              <a:latin typeface="Arial"/>
              <a:ea typeface="Arial"/>
              <a:cs typeface="Arial"/>
              <a:sym typeface="Arial"/>
            </a:endParaRPr>
          </a:p>
        </p:txBody>
      </p:sp>
      <p:sp>
        <p:nvSpPr>
          <p:cNvPr id="893" name="Google Shape;893;p57"/>
          <p:cNvSpPr/>
          <p:nvPr/>
        </p:nvSpPr>
        <p:spPr>
          <a:xfrm>
            <a:off x="4647063" y="3275100"/>
            <a:ext cx="2101500" cy="16611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894" name="Google Shape;894;p57"/>
          <p:cNvSpPr/>
          <p:nvPr/>
        </p:nvSpPr>
        <p:spPr>
          <a:xfrm>
            <a:off x="4642718" y="1200840"/>
            <a:ext cx="2110200" cy="2193900"/>
          </a:xfrm>
          <a:prstGeom prst="rect">
            <a:avLst/>
          </a:prstGeom>
          <a:solidFill>
            <a:srgbClr val="EB9B4E">
              <a:alpha val="82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FFFFFF"/>
              </a:solidFill>
              <a:latin typeface="Arial"/>
              <a:ea typeface="Arial"/>
              <a:cs typeface="Arial"/>
              <a:sym typeface="Arial"/>
            </a:endParaRPr>
          </a:p>
        </p:txBody>
      </p:sp>
      <p:sp>
        <p:nvSpPr>
          <p:cNvPr id="895" name="Google Shape;895;p57"/>
          <p:cNvSpPr/>
          <p:nvPr/>
        </p:nvSpPr>
        <p:spPr>
          <a:xfrm rot="10800000">
            <a:off x="3386147" y="3212765"/>
            <a:ext cx="201600" cy="1923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500">
              <a:solidFill>
                <a:schemeClr val="dk1"/>
              </a:solidFill>
              <a:latin typeface="Arial"/>
              <a:ea typeface="Arial"/>
              <a:cs typeface="Arial"/>
              <a:sym typeface="Arial"/>
            </a:endParaRPr>
          </a:p>
        </p:txBody>
      </p:sp>
      <p:sp>
        <p:nvSpPr>
          <p:cNvPr id="896" name="Google Shape;896;p57"/>
          <p:cNvSpPr/>
          <p:nvPr/>
        </p:nvSpPr>
        <p:spPr>
          <a:xfrm rot="10800000">
            <a:off x="5596972" y="3212765"/>
            <a:ext cx="201600" cy="1923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500">
              <a:solidFill>
                <a:schemeClr val="dk1"/>
              </a:solidFill>
              <a:latin typeface="Arial"/>
              <a:ea typeface="Arial"/>
              <a:cs typeface="Arial"/>
              <a:sym typeface="Arial"/>
            </a:endParaRPr>
          </a:p>
        </p:txBody>
      </p:sp>
      <p:sp>
        <p:nvSpPr>
          <p:cNvPr id="897" name="Google Shape;897;p57"/>
          <p:cNvSpPr/>
          <p:nvPr/>
        </p:nvSpPr>
        <p:spPr>
          <a:xfrm>
            <a:off x="6814435" y="3275100"/>
            <a:ext cx="2101500" cy="16611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898" name="Google Shape;898;p57"/>
          <p:cNvSpPr/>
          <p:nvPr/>
        </p:nvSpPr>
        <p:spPr>
          <a:xfrm>
            <a:off x="6810091" y="1200840"/>
            <a:ext cx="2110200" cy="2193900"/>
          </a:xfrm>
          <a:prstGeom prst="rect">
            <a:avLst/>
          </a:prstGeom>
          <a:solidFill>
            <a:srgbClr val="EB9B4E">
              <a:alpha val="82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FFFFFF"/>
              </a:solidFill>
              <a:latin typeface="Arial"/>
              <a:ea typeface="Arial"/>
              <a:cs typeface="Arial"/>
              <a:sym typeface="Arial"/>
            </a:endParaRPr>
          </a:p>
        </p:txBody>
      </p:sp>
      <p:sp>
        <p:nvSpPr>
          <p:cNvPr id="899" name="Google Shape;899;p57"/>
          <p:cNvSpPr/>
          <p:nvPr/>
        </p:nvSpPr>
        <p:spPr>
          <a:xfrm rot="10800000">
            <a:off x="7764345" y="3212765"/>
            <a:ext cx="201600" cy="1923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500">
              <a:solidFill>
                <a:schemeClr val="dk1"/>
              </a:solidFill>
              <a:latin typeface="Arial"/>
              <a:ea typeface="Arial"/>
              <a:cs typeface="Arial"/>
              <a:sym typeface="Arial"/>
            </a:endParaRPr>
          </a:p>
        </p:txBody>
      </p:sp>
      <p:sp>
        <p:nvSpPr>
          <p:cNvPr id="900" name="Google Shape;900;p57"/>
          <p:cNvSpPr/>
          <p:nvPr/>
        </p:nvSpPr>
        <p:spPr>
          <a:xfrm>
            <a:off x="2436237" y="1200840"/>
            <a:ext cx="2101500" cy="271500"/>
          </a:xfrm>
          <a:prstGeom prst="rect">
            <a:avLst/>
          </a:prstGeom>
          <a:solidFill>
            <a:srgbClr val="0B5394"/>
          </a:solidFill>
          <a:ln cap="flat" cmpd="sng" w="12700">
            <a:solidFill>
              <a:srgbClr val="0B539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ja" sz="1100">
                <a:solidFill>
                  <a:schemeClr val="lt1"/>
                </a:solidFill>
                <a:latin typeface="Arial"/>
                <a:ea typeface="Arial"/>
                <a:cs typeface="Arial"/>
                <a:sym typeface="Arial"/>
              </a:rPr>
              <a:t>少額×テストマーケ向け</a:t>
            </a:r>
            <a:endParaRPr b="1" sz="1100">
              <a:solidFill>
                <a:schemeClr val="lt1"/>
              </a:solidFill>
              <a:latin typeface="Arial"/>
              <a:ea typeface="Arial"/>
              <a:cs typeface="Arial"/>
              <a:sym typeface="Arial"/>
            </a:endParaRPr>
          </a:p>
        </p:txBody>
      </p:sp>
      <p:sp>
        <p:nvSpPr>
          <p:cNvPr id="901" name="Google Shape;901;p57"/>
          <p:cNvSpPr txBox="1"/>
          <p:nvPr/>
        </p:nvSpPr>
        <p:spPr>
          <a:xfrm>
            <a:off x="2436237" y="1634736"/>
            <a:ext cx="2101500" cy="3798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ja" sz="1300">
                <a:solidFill>
                  <a:schemeClr val="dk1"/>
                </a:solidFill>
                <a:latin typeface="Arial"/>
                <a:ea typeface="Arial"/>
                <a:cs typeface="Arial"/>
                <a:sym typeface="Arial"/>
              </a:rPr>
              <a:t>フォームマーケティング</a:t>
            </a:r>
            <a:endParaRPr b="1" sz="1300">
              <a:solidFill>
                <a:schemeClr val="dk1"/>
              </a:solidFill>
              <a:latin typeface="Arial"/>
              <a:ea typeface="Arial"/>
              <a:cs typeface="Arial"/>
              <a:sym typeface="Arial"/>
            </a:endParaRPr>
          </a:p>
        </p:txBody>
      </p:sp>
      <p:sp>
        <p:nvSpPr>
          <p:cNvPr id="902" name="Google Shape;902;p57"/>
          <p:cNvSpPr txBox="1"/>
          <p:nvPr/>
        </p:nvSpPr>
        <p:spPr>
          <a:xfrm>
            <a:off x="2442609" y="2129186"/>
            <a:ext cx="2088600" cy="94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ja" sz="800">
                <a:solidFill>
                  <a:schemeClr val="dk1"/>
                </a:solidFill>
                <a:latin typeface="Arial"/>
                <a:ea typeface="Arial"/>
                <a:cs typeface="Arial"/>
                <a:sym typeface="Arial"/>
              </a:rPr>
              <a:t>対象企業に対して、問い合わせフォームからアプローチを行います。</a:t>
            </a:r>
            <a:endParaRPr sz="8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ja" sz="800">
                <a:solidFill>
                  <a:schemeClr val="dk1"/>
                </a:solidFill>
                <a:latin typeface="Arial"/>
                <a:ea typeface="Arial"/>
                <a:cs typeface="Arial"/>
                <a:sym typeface="Arial"/>
              </a:rPr>
              <a:t>費用が低いため取り組みが行いやすく、座組によってはCPA5,000円以下で獲得出来るケースも有</a:t>
            </a:r>
            <a:endParaRPr sz="8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t/>
            </a:r>
            <a:endParaRPr sz="800">
              <a:solidFill>
                <a:schemeClr val="dk1"/>
              </a:solidFill>
              <a:latin typeface="Arial"/>
              <a:ea typeface="Arial"/>
              <a:cs typeface="Arial"/>
              <a:sym typeface="Arial"/>
            </a:endParaRPr>
          </a:p>
        </p:txBody>
      </p:sp>
      <p:sp>
        <p:nvSpPr>
          <p:cNvPr id="903" name="Google Shape;903;p57"/>
          <p:cNvSpPr txBox="1"/>
          <p:nvPr/>
        </p:nvSpPr>
        <p:spPr>
          <a:xfrm>
            <a:off x="2551520" y="3455299"/>
            <a:ext cx="1870800" cy="72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ja" sz="1100">
                <a:solidFill>
                  <a:schemeClr val="lt1"/>
                </a:solidFill>
                <a:latin typeface="Arial"/>
                <a:ea typeface="Arial"/>
                <a:cs typeface="Arial"/>
                <a:sym typeface="Arial"/>
              </a:rPr>
              <a:t>初期費用　：5万円</a:t>
            </a:r>
            <a:endParaRPr b="1" sz="1100">
              <a:solidFill>
                <a:schemeClr val="lt1"/>
              </a:solidFill>
              <a:latin typeface="Arial"/>
              <a:ea typeface="Arial"/>
              <a:cs typeface="Arial"/>
              <a:sym typeface="Arial"/>
            </a:endParaRPr>
          </a:p>
          <a:p>
            <a:pPr indent="0" lvl="0" marL="0" marR="0" rtl="0" algn="l">
              <a:lnSpc>
                <a:spcPct val="115000"/>
              </a:lnSpc>
              <a:spcBef>
                <a:spcPts val="0"/>
              </a:spcBef>
              <a:spcAft>
                <a:spcPts val="0"/>
              </a:spcAft>
              <a:buNone/>
            </a:pPr>
            <a:r>
              <a:rPr b="1" lang="ja" sz="1100">
                <a:solidFill>
                  <a:schemeClr val="lt1"/>
                </a:solidFill>
                <a:latin typeface="Arial"/>
                <a:ea typeface="Arial"/>
                <a:cs typeface="Arial"/>
                <a:sym typeface="Arial"/>
              </a:rPr>
              <a:t>月額費用　：3万円〜</a:t>
            </a:r>
            <a:endParaRPr sz="800"/>
          </a:p>
          <a:p>
            <a:pPr indent="0" lvl="0" marL="0" marR="0" rtl="0" algn="l">
              <a:lnSpc>
                <a:spcPct val="115000"/>
              </a:lnSpc>
              <a:spcBef>
                <a:spcPts val="0"/>
              </a:spcBef>
              <a:spcAft>
                <a:spcPts val="0"/>
              </a:spcAft>
              <a:buNone/>
            </a:pPr>
            <a:r>
              <a:rPr b="1" lang="ja" sz="1100">
                <a:solidFill>
                  <a:schemeClr val="lt1"/>
                </a:solidFill>
                <a:latin typeface="Arial"/>
                <a:ea typeface="Arial"/>
                <a:cs typeface="Arial"/>
                <a:sym typeface="Arial"/>
              </a:rPr>
              <a:t>送信件数　：1,000件〜</a:t>
            </a:r>
            <a:endParaRPr b="1" sz="1100">
              <a:solidFill>
                <a:schemeClr val="lt1"/>
              </a:solidFill>
              <a:latin typeface="Arial"/>
              <a:ea typeface="Arial"/>
              <a:cs typeface="Arial"/>
              <a:sym typeface="Arial"/>
            </a:endParaRPr>
          </a:p>
        </p:txBody>
      </p:sp>
      <p:sp>
        <p:nvSpPr>
          <p:cNvPr id="904" name="Google Shape;904;p57"/>
          <p:cNvSpPr txBox="1"/>
          <p:nvPr/>
        </p:nvSpPr>
        <p:spPr>
          <a:xfrm>
            <a:off x="2531967" y="4272999"/>
            <a:ext cx="1910100" cy="55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ja" sz="700">
                <a:solidFill>
                  <a:schemeClr val="lt1"/>
                </a:solidFill>
                <a:latin typeface="Arial"/>
                <a:ea typeface="Arial"/>
                <a:cs typeface="Arial"/>
                <a:sym typeface="Arial"/>
              </a:rPr>
              <a:t>※リスト制作費用は別途発生します</a:t>
            </a:r>
            <a:endParaRPr sz="700">
              <a:solidFill>
                <a:schemeClr val="lt1"/>
              </a:solidFill>
              <a:latin typeface="Arial"/>
              <a:ea typeface="Arial"/>
              <a:cs typeface="Arial"/>
              <a:sym typeface="Arial"/>
            </a:endParaRPr>
          </a:p>
          <a:p>
            <a:pPr indent="0" lvl="0" marL="0" marR="0" rtl="0" algn="l">
              <a:lnSpc>
                <a:spcPct val="115000"/>
              </a:lnSpc>
              <a:spcBef>
                <a:spcPts val="0"/>
              </a:spcBef>
              <a:spcAft>
                <a:spcPts val="0"/>
              </a:spcAft>
              <a:buNone/>
            </a:pPr>
            <a:r>
              <a:rPr lang="ja" sz="700">
                <a:solidFill>
                  <a:schemeClr val="lt1"/>
                </a:solidFill>
                <a:latin typeface="Arial"/>
                <a:ea typeface="Arial"/>
                <a:cs typeface="Arial"/>
                <a:sym typeface="Arial"/>
              </a:rPr>
              <a:t>※単発でもお引き受け可能です</a:t>
            </a:r>
            <a:endParaRPr sz="700">
              <a:solidFill>
                <a:schemeClr val="lt1"/>
              </a:solidFill>
              <a:latin typeface="Arial"/>
              <a:ea typeface="Arial"/>
              <a:cs typeface="Arial"/>
              <a:sym typeface="Arial"/>
            </a:endParaRPr>
          </a:p>
        </p:txBody>
      </p:sp>
      <p:sp>
        <p:nvSpPr>
          <p:cNvPr id="905" name="Google Shape;905;p57"/>
          <p:cNvSpPr/>
          <p:nvPr/>
        </p:nvSpPr>
        <p:spPr>
          <a:xfrm>
            <a:off x="4647063" y="1193250"/>
            <a:ext cx="2101500" cy="271500"/>
          </a:xfrm>
          <a:prstGeom prst="rect">
            <a:avLst/>
          </a:prstGeom>
          <a:solidFill>
            <a:srgbClr val="0B5394"/>
          </a:solidFill>
          <a:ln cap="flat" cmpd="sng" w="12700">
            <a:solidFill>
              <a:srgbClr val="0B539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ja" sz="1100">
                <a:solidFill>
                  <a:schemeClr val="lt1"/>
                </a:solidFill>
                <a:latin typeface="Arial"/>
                <a:ea typeface="Arial"/>
                <a:cs typeface="Arial"/>
                <a:sym typeface="Arial"/>
              </a:rPr>
              <a:t>新規獲得の鉄板手法</a:t>
            </a:r>
            <a:endParaRPr sz="1100"/>
          </a:p>
        </p:txBody>
      </p:sp>
      <p:sp>
        <p:nvSpPr>
          <p:cNvPr id="906" name="Google Shape;906;p57"/>
          <p:cNvSpPr txBox="1"/>
          <p:nvPr/>
        </p:nvSpPr>
        <p:spPr>
          <a:xfrm>
            <a:off x="4647063" y="1634736"/>
            <a:ext cx="2101500" cy="3798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ja" sz="1300">
                <a:solidFill>
                  <a:schemeClr val="dk1"/>
                </a:solidFill>
                <a:latin typeface="Arial"/>
                <a:ea typeface="Arial"/>
                <a:cs typeface="Arial"/>
                <a:sym typeface="Arial"/>
              </a:rPr>
              <a:t>テレマーケティング</a:t>
            </a:r>
            <a:endParaRPr b="1" sz="1300">
              <a:solidFill>
                <a:schemeClr val="dk1"/>
              </a:solidFill>
              <a:latin typeface="Arial"/>
              <a:ea typeface="Arial"/>
              <a:cs typeface="Arial"/>
              <a:sym typeface="Arial"/>
            </a:endParaRPr>
          </a:p>
        </p:txBody>
      </p:sp>
      <p:sp>
        <p:nvSpPr>
          <p:cNvPr id="907" name="Google Shape;907;p57"/>
          <p:cNvSpPr txBox="1"/>
          <p:nvPr/>
        </p:nvSpPr>
        <p:spPr>
          <a:xfrm>
            <a:off x="4649090" y="2142935"/>
            <a:ext cx="2097300" cy="94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ja" sz="800">
                <a:solidFill>
                  <a:schemeClr val="dk1"/>
                </a:solidFill>
                <a:latin typeface="Arial"/>
                <a:ea typeface="Arial"/>
                <a:cs typeface="Arial"/>
                <a:sym typeface="Arial"/>
              </a:rPr>
              <a:t>対象企業に対して、テレアポでアポイントを獲得します。</a:t>
            </a:r>
            <a:endParaRPr sz="8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ja" sz="800">
                <a:solidFill>
                  <a:schemeClr val="dk1"/>
                </a:solidFill>
                <a:latin typeface="Arial"/>
                <a:ea typeface="Arial"/>
                <a:cs typeface="Arial"/>
                <a:sym typeface="Arial"/>
              </a:rPr>
              <a:t>顧客のNG理由を収集し、スクリプトをブラッシュアップするだけでなく、顧客の生の声を御社に共有し、マーケティングにも活かせます。</a:t>
            </a:r>
            <a:endParaRPr sz="800">
              <a:solidFill>
                <a:schemeClr val="dk1"/>
              </a:solidFill>
              <a:latin typeface="Arial"/>
              <a:ea typeface="Arial"/>
              <a:cs typeface="Arial"/>
              <a:sym typeface="Arial"/>
            </a:endParaRPr>
          </a:p>
        </p:txBody>
      </p:sp>
      <p:sp>
        <p:nvSpPr>
          <p:cNvPr id="908" name="Google Shape;908;p57"/>
          <p:cNvSpPr txBox="1"/>
          <p:nvPr/>
        </p:nvSpPr>
        <p:spPr>
          <a:xfrm>
            <a:off x="4762349" y="3455669"/>
            <a:ext cx="1870800" cy="72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ja" sz="1100">
                <a:solidFill>
                  <a:schemeClr val="lt1"/>
                </a:solidFill>
                <a:latin typeface="Arial"/>
                <a:ea typeface="Arial"/>
                <a:cs typeface="Arial"/>
                <a:sym typeface="Arial"/>
              </a:rPr>
              <a:t>初期費用　：15万円</a:t>
            </a:r>
            <a:endParaRPr b="1" sz="1100">
              <a:solidFill>
                <a:schemeClr val="lt1"/>
              </a:solidFill>
              <a:latin typeface="Arial"/>
              <a:ea typeface="Arial"/>
              <a:cs typeface="Arial"/>
              <a:sym typeface="Arial"/>
            </a:endParaRPr>
          </a:p>
          <a:p>
            <a:pPr indent="0" lvl="0" marL="0" marR="0" rtl="0" algn="l">
              <a:lnSpc>
                <a:spcPct val="115000"/>
              </a:lnSpc>
              <a:spcBef>
                <a:spcPts val="0"/>
              </a:spcBef>
              <a:spcAft>
                <a:spcPts val="0"/>
              </a:spcAft>
              <a:buNone/>
            </a:pPr>
            <a:r>
              <a:rPr b="1" lang="ja" sz="1100">
                <a:solidFill>
                  <a:schemeClr val="lt1"/>
                </a:solidFill>
                <a:latin typeface="Arial"/>
                <a:ea typeface="Arial"/>
                <a:cs typeface="Arial"/>
                <a:sym typeface="Arial"/>
              </a:rPr>
              <a:t>月額費用　：30万円〜</a:t>
            </a:r>
            <a:endParaRPr sz="800"/>
          </a:p>
          <a:p>
            <a:pPr indent="0" lvl="0" marL="0" marR="0" rtl="0" algn="l">
              <a:lnSpc>
                <a:spcPct val="115000"/>
              </a:lnSpc>
              <a:spcBef>
                <a:spcPts val="0"/>
              </a:spcBef>
              <a:spcAft>
                <a:spcPts val="0"/>
              </a:spcAft>
              <a:buNone/>
            </a:pPr>
            <a:r>
              <a:rPr b="1" lang="ja" sz="1100">
                <a:solidFill>
                  <a:schemeClr val="lt1"/>
                </a:solidFill>
                <a:latin typeface="Arial"/>
                <a:ea typeface="Arial"/>
                <a:cs typeface="Arial"/>
                <a:sym typeface="Arial"/>
              </a:rPr>
              <a:t>コール件数：500件〜</a:t>
            </a:r>
            <a:endParaRPr b="1" sz="1100">
              <a:solidFill>
                <a:schemeClr val="lt1"/>
              </a:solidFill>
              <a:latin typeface="Arial"/>
              <a:ea typeface="Arial"/>
              <a:cs typeface="Arial"/>
              <a:sym typeface="Arial"/>
            </a:endParaRPr>
          </a:p>
        </p:txBody>
      </p:sp>
      <p:sp>
        <p:nvSpPr>
          <p:cNvPr id="909" name="Google Shape;909;p57"/>
          <p:cNvSpPr txBox="1"/>
          <p:nvPr/>
        </p:nvSpPr>
        <p:spPr>
          <a:xfrm>
            <a:off x="4742792" y="4272999"/>
            <a:ext cx="1910100" cy="55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ja" sz="700">
                <a:solidFill>
                  <a:schemeClr val="lt1"/>
                </a:solidFill>
                <a:latin typeface="Arial"/>
                <a:ea typeface="Arial"/>
                <a:cs typeface="Arial"/>
                <a:sym typeface="Arial"/>
              </a:rPr>
              <a:t>※リスト制作費用は別途発生します</a:t>
            </a:r>
            <a:endParaRPr sz="800"/>
          </a:p>
          <a:p>
            <a:pPr indent="0" lvl="0" marL="0" marR="0" rtl="0" algn="l">
              <a:lnSpc>
                <a:spcPct val="115000"/>
              </a:lnSpc>
              <a:spcBef>
                <a:spcPts val="0"/>
              </a:spcBef>
              <a:spcAft>
                <a:spcPts val="0"/>
              </a:spcAft>
              <a:buNone/>
            </a:pPr>
            <a:r>
              <a:rPr lang="ja" sz="700">
                <a:solidFill>
                  <a:schemeClr val="lt1"/>
                </a:solidFill>
                <a:latin typeface="Arial"/>
                <a:ea typeface="Arial"/>
                <a:cs typeface="Arial"/>
                <a:sym typeface="Arial"/>
              </a:rPr>
              <a:t>※最低3ヶ月からの発注になります</a:t>
            </a:r>
            <a:endParaRPr sz="700">
              <a:solidFill>
                <a:schemeClr val="lt1"/>
              </a:solidFill>
              <a:latin typeface="Arial"/>
              <a:ea typeface="Arial"/>
              <a:cs typeface="Arial"/>
              <a:sym typeface="Arial"/>
            </a:endParaRPr>
          </a:p>
        </p:txBody>
      </p:sp>
      <p:sp>
        <p:nvSpPr>
          <p:cNvPr id="910" name="Google Shape;910;p57"/>
          <p:cNvSpPr/>
          <p:nvPr/>
        </p:nvSpPr>
        <p:spPr>
          <a:xfrm>
            <a:off x="6814435" y="1193612"/>
            <a:ext cx="2101500" cy="271500"/>
          </a:xfrm>
          <a:prstGeom prst="rect">
            <a:avLst/>
          </a:prstGeom>
          <a:solidFill>
            <a:srgbClr val="0B5394"/>
          </a:solidFill>
          <a:ln cap="flat" cmpd="sng" w="12700">
            <a:solidFill>
              <a:srgbClr val="0B539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ja" sz="1100">
                <a:solidFill>
                  <a:schemeClr val="lt1"/>
                </a:solidFill>
                <a:latin typeface="Arial"/>
                <a:ea typeface="Arial"/>
                <a:cs typeface="Arial"/>
                <a:sym typeface="Arial"/>
              </a:rPr>
              <a:t>動画×マーケの最新手法</a:t>
            </a:r>
            <a:endParaRPr sz="1100"/>
          </a:p>
        </p:txBody>
      </p:sp>
      <p:sp>
        <p:nvSpPr>
          <p:cNvPr id="911" name="Google Shape;911;p57"/>
          <p:cNvSpPr txBox="1"/>
          <p:nvPr/>
        </p:nvSpPr>
        <p:spPr>
          <a:xfrm>
            <a:off x="6814435" y="1634736"/>
            <a:ext cx="2101500" cy="3798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ja" sz="1300">
                <a:solidFill>
                  <a:schemeClr val="dk1"/>
                </a:solidFill>
                <a:latin typeface="Arial"/>
                <a:ea typeface="Arial"/>
                <a:cs typeface="Arial"/>
                <a:sym typeface="Arial"/>
              </a:rPr>
              <a:t>録画ウェビナー</a:t>
            </a:r>
            <a:endParaRPr b="1" sz="1300">
              <a:solidFill>
                <a:schemeClr val="dk1"/>
              </a:solidFill>
              <a:latin typeface="Arial"/>
              <a:ea typeface="Arial"/>
              <a:cs typeface="Arial"/>
              <a:sym typeface="Arial"/>
            </a:endParaRPr>
          </a:p>
          <a:p>
            <a:pPr indent="0" lvl="0" marL="0" marR="0" rtl="0" algn="ctr">
              <a:spcBef>
                <a:spcPts val="0"/>
              </a:spcBef>
              <a:spcAft>
                <a:spcPts val="0"/>
              </a:spcAft>
              <a:buNone/>
            </a:pPr>
            <a:r>
              <a:rPr b="1" lang="ja" sz="1300">
                <a:solidFill>
                  <a:schemeClr val="dk1"/>
                </a:solidFill>
                <a:latin typeface="Arial"/>
                <a:ea typeface="Arial"/>
                <a:cs typeface="Arial"/>
                <a:sym typeface="Arial"/>
              </a:rPr>
              <a:t>リードジェネレーション</a:t>
            </a:r>
            <a:endParaRPr b="1" sz="1300">
              <a:solidFill>
                <a:schemeClr val="dk1"/>
              </a:solidFill>
              <a:latin typeface="Arial"/>
              <a:ea typeface="Arial"/>
              <a:cs typeface="Arial"/>
              <a:sym typeface="Arial"/>
            </a:endParaRPr>
          </a:p>
        </p:txBody>
      </p:sp>
      <p:sp>
        <p:nvSpPr>
          <p:cNvPr id="912" name="Google Shape;912;p57"/>
          <p:cNvSpPr txBox="1"/>
          <p:nvPr/>
        </p:nvSpPr>
        <p:spPr>
          <a:xfrm>
            <a:off x="6816463" y="2155680"/>
            <a:ext cx="2097300" cy="94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ja" sz="800">
                <a:solidFill>
                  <a:schemeClr val="dk1"/>
                </a:solidFill>
                <a:latin typeface="Arial"/>
                <a:ea typeface="Arial"/>
                <a:cs typeface="Arial"/>
                <a:sym typeface="Arial"/>
              </a:rPr>
              <a:t>共催ウェビナーの内容を録画していただき、その録画動画を擬似ライブ又はオンデマンド動画として活用。</a:t>
            </a:r>
            <a:endParaRPr sz="800">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lang="ja" sz="800">
                <a:solidFill>
                  <a:schemeClr val="dk1"/>
                </a:solidFill>
                <a:latin typeface="Arial"/>
                <a:ea typeface="Arial"/>
                <a:cs typeface="Arial"/>
                <a:sym typeface="Arial"/>
              </a:rPr>
              <a:t>動画をフックに新規リード獲得に繋げることが可能となります。</a:t>
            </a:r>
            <a:endParaRPr sz="800">
              <a:solidFill>
                <a:schemeClr val="dk1"/>
              </a:solidFill>
              <a:latin typeface="Arial"/>
              <a:ea typeface="Arial"/>
              <a:cs typeface="Arial"/>
              <a:sym typeface="Arial"/>
            </a:endParaRPr>
          </a:p>
        </p:txBody>
      </p:sp>
      <p:sp>
        <p:nvSpPr>
          <p:cNvPr id="913" name="Google Shape;913;p57"/>
          <p:cNvSpPr txBox="1"/>
          <p:nvPr/>
        </p:nvSpPr>
        <p:spPr>
          <a:xfrm>
            <a:off x="6929725" y="3468623"/>
            <a:ext cx="1870800" cy="72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ja" sz="1100">
                <a:solidFill>
                  <a:schemeClr val="lt1"/>
                </a:solidFill>
                <a:latin typeface="Arial"/>
                <a:ea typeface="Arial"/>
                <a:cs typeface="Arial"/>
                <a:sym typeface="Arial"/>
              </a:rPr>
              <a:t>初期構築費用：5万円〜</a:t>
            </a:r>
            <a:endParaRPr sz="800"/>
          </a:p>
          <a:p>
            <a:pPr indent="0" lvl="0" marL="0" marR="0" rtl="0" algn="l">
              <a:lnSpc>
                <a:spcPct val="115000"/>
              </a:lnSpc>
              <a:spcBef>
                <a:spcPts val="0"/>
              </a:spcBef>
              <a:spcAft>
                <a:spcPts val="0"/>
              </a:spcAft>
              <a:buNone/>
            </a:pPr>
            <a:r>
              <a:rPr b="1" lang="ja" sz="1100">
                <a:solidFill>
                  <a:schemeClr val="lt1"/>
                </a:solidFill>
                <a:latin typeface="Arial"/>
                <a:ea typeface="Arial"/>
                <a:cs typeface="Arial"/>
                <a:sym typeface="Arial"/>
              </a:rPr>
              <a:t>月額費用　　：5万円〜</a:t>
            </a:r>
            <a:endParaRPr sz="800"/>
          </a:p>
          <a:p>
            <a:pPr indent="0" lvl="0" marL="0" marR="0" rtl="0" algn="l">
              <a:lnSpc>
                <a:spcPct val="115000"/>
              </a:lnSpc>
              <a:spcBef>
                <a:spcPts val="0"/>
              </a:spcBef>
              <a:spcAft>
                <a:spcPts val="0"/>
              </a:spcAft>
              <a:buNone/>
            </a:pPr>
            <a:r>
              <a:rPr b="1" lang="ja" sz="1100">
                <a:solidFill>
                  <a:schemeClr val="lt1"/>
                </a:solidFill>
                <a:latin typeface="Arial"/>
                <a:ea typeface="Arial"/>
                <a:cs typeface="Arial"/>
                <a:sym typeface="Arial"/>
              </a:rPr>
              <a:t>アタック費用：施策</a:t>
            </a:r>
            <a:r>
              <a:rPr b="1" lang="ja" sz="1100">
                <a:solidFill>
                  <a:schemeClr val="lt1"/>
                </a:solidFill>
              </a:rPr>
              <a:t>で</a:t>
            </a:r>
            <a:r>
              <a:rPr b="1" lang="ja" sz="1100">
                <a:solidFill>
                  <a:schemeClr val="lt1"/>
                </a:solidFill>
                <a:latin typeface="Arial"/>
                <a:ea typeface="Arial"/>
                <a:cs typeface="Arial"/>
                <a:sym typeface="Arial"/>
              </a:rPr>
              <a:t>変動</a:t>
            </a:r>
            <a:endParaRPr b="1" sz="1100">
              <a:solidFill>
                <a:schemeClr val="lt1"/>
              </a:solidFill>
              <a:latin typeface="Arial"/>
              <a:ea typeface="Arial"/>
              <a:cs typeface="Arial"/>
              <a:sym typeface="Arial"/>
            </a:endParaRPr>
          </a:p>
        </p:txBody>
      </p:sp>
      <p:sp>
        <p:nvSpPr>
          <p:cNvPr id="914" name="Google Shape;914;p57"/>
          <p:cNvSpPr/>
          <p:nvPr/>
        </p:nvSpPr>
        <p:spPr>
          <a:xfrm>
            <a:off x="228045" y="3275100"/>
            <a:ext cx="2101500" cy="1661100"/>
          </a:xfrm>
          <a:prstGeom prst="rect">
            <a:avLst/>
          </a:prstGeom>
          <a:solidFill>
            <a:srgbClr val="EB9B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915" name="Google Shape;915;p57"/>
          <p:cNvSpPr/>
          <p:nvPr/>
        </p:nvSpPr>
        <p:spPr>
          <a:xfrm>
            <a:off x="223701" y="1200840"/>
            <a:ext cx="2110200" cy="2193900"/>
          </a:xfrm>
          <a:prstGeom prst="rect">
            <a:avLst/>
          </a:prstGeom>
          <a:solidFill>
            <a:srgbClr val="EB9B4E">
              <a:alpha val="824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FFFFFF"/>
              </a:solidFill>
              <a:latin typeface="Arial"/>
              <a:ea typeface="Arial"/>
              <a:cs typeface="Arial"/>
              <a:sym typeface="Arial"/>
            </a:endParaRPr>
          </a:p>
        </p:txBody>
      </p:sp>
      <p:sp>
        <p:nvSpPr>
          <p:cNvPr id="916" name="Google Shape;916;p57"/>
          <p:cNvSpPr/>
          <p:nvPr/>
        </p:nvSpPr>
        <p:spPr>
          <a:xfrm>
            <a:off x="228045" y="1193612"/>
            <a:ext cx="2101500" cy="271500"/>
          </a:xfrm>
          <a:prstGeom prst="rect">
            <a:avLst/>
          </a:prstGeom>
          <a:solidFill>
            <a:srgbClr val="0B5394"/>
          </a:solidFill>
          <a:ln cap="flat" cmpd="sng" w="12700">
            <a:solidFill>
              <a:srgbClr val="0B539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ja" sz="1100">
                <a:solidFill>
                  <a:schemeClr val="lt1"/>
                </a:solidFill>
              </a:rPr>
              <a:t>運用定着をご支援</a:t>
            </a:r>
            <a:endParaRPr sz="1100"/>
          </a:p>
        </p:txBody>
      </p:sp>
      <p:sp>
        <p:nvSpPr>
          <p:cNvPr id="917" name="Google Shape;917;p57"/>
          <p:cNvSpPr txBox="1"/>
          <p:nvPr/>
        </p:nvSpPr>
        <p:spPr>
          <a:xfrm>
            <a:off x="228045" y="1634736"/>
            <a:ext cx="2101500" cy="3798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ja" sz="1300">
                <a:solidFill>
                  <a:schemeClr val="dk1"/>
                </a:solidFill>
              </a:rPr>
              <a:t>Salesforce連携</a:t>
            </a:r>
            <a:endParaRPr b="1" sz="1300">
              <a:solidFill>
                <a:schemeClr val="dk1"/>
              </a:solidFill>
            </a:endParaRPr>
          </a:p>
          <a:p>
            <a:pPr indent="0" lvl="0" marL="0" marR="0" rtl="0" algn="ctr">
              <a:spcBef>
                <a:spcPts val="0"/>
              </a:spcBef>
              <a:spcAft>
                <a:spcPts val="0"/>
              </a:spcAft>
              <a:buNone/>
            </a:pPr>
            <a:r>
              <a:rPr b="1" lang="ja" sz="1300">
                <a:solidFill>
                  <a:schemeClr val="dk1"/>
                </a:solidFill>
              </a:rPr>
              <a:t>導入・カスタマイズ</a:t>
            </a:r>
            <a:endParaRPr b="1" sz="1300">
              <a:solidFill>
                <a:schemeClr val="dk1"/>
              </a:solidFill>
            </a:endParaRPr>
          </a:p>
        </p:txBody>
      </p:sp>
      <p:sp>
        <p:nvSpPr>
          <p:cNvPr id="918" name="Google Shape;918;p57"/>
          <p:cNvSpPr txBox="1"/>
          <p:nvPr/>
        </p:nvSpPr>
        <p:spPr>
          <a:xfrm>
            <a:off x="230073" y="2155680"/>
            <a:ext cx="2097300" cy="94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ja" sz="800">
                <a:solidFill>
                  <a:schemeClr val="dk1"/>
                </a:solidFill>
              </a:rPr>
              <a:t>Salesforce連携の導入支援、Agentforceの活用支援を行います。</a:t>
            </a:r>
            <a:endParaRPr sz="800">
              <a:solidFill>
                <a:schemeClr val="dk1"/>
              </a:solidFill>
            </a:endParaRPr>
          </a:p>
          <a:p>
            <a:pPr indent="0" lvl="0" marL="0" marR="0" rtl="0" algn="l">
              <a:lnSpc>
                <a:spcPct val="115000"/>
              </a:lnSpc>
              <a:spcBef>
                <a:spcPts val="0"/>
              </a:spcBef>
              <a:spcAft>
                <a:spcPts val="0"/>
              </a:spcAft>
              <a:buNone/>
            </a:pPr>
            <a:r>
              <a:rPr lang="ja" sz="800">
                <a:solidFill>
                  <a:schemeClr val="dk1"/>
                </a:solidFill>
              </a:rPr>
              <a:t>また、連携データをトリガに、営業担当者のTODOを作成したい等、成果最大化に向けたカスタマイズ開発も可能です。</a:t>
            </a:r>
            <a:endParaRPr sz="800">
              <a:solidFill>
                <a:schemeClr val="dk1"/>
              </a:solidFill>
              <a:latin typeface="Arial"/>
              <a:ea typeface="Arial"/>
              <a:cs typeface="Arial"/>
              <a:sym typeface="Arial"/>
            </a:endParaRPr>
          </a:p>
        </p:txBody>
      </p:sp>
      <p:sp>
        <p:nvSpPr>
          <p:cNvPr id="919" name="Google Shape;919;p57"/>
          <p:cNvSpPr txBox="1"/>
          <p:nvPr/>
        </p:nvSpPr>
        <p:spPr>
          <a:xfrm>
            <a:off x="343325" y="3468623"/>
            <a:ext cx="1870800" cy="72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ja" sz="1100">
                <a:solidFill>
                  <a:schemeClr val="lt1"/>
                </a:solidFill>
              </a:rPr>
              <a:t>導入支援</a:t>
            </a:r>
            <a:r>
              <a:rPr b="1" lang="ja" sz="1100">
                <a:solidFill>
                  <a:schemeClr val="lt1"/>
                </a:solidFill>
                <a:latin typeface="Arial"/>
                <a:ea typeface="Arial"/>
                <a:cs typeface="Arial"/>
                <a:sym typeface="Arial"/>
              </a:rPr>
              <a:t>：</a:t>
            </a:r>
            <a:r>
              <a:rPr b="1" lang="ja" sz="1100">
                <a:solidFill>
                  <a:schemeClr val="lt1"/>
                </a:solidFill>
              </a:rPr>
              <a:t>10</a:t>
            </a:r>
            <a:r>
              <a:rPr b="1" lang="ja" sz="1100">
                <a:solidFill>
                  <a:schemeClr val="lt1"/>
                </a:solidFill>
                <a:latin typeface="Arial"/>
                <a:ea typeface="Arial"/>
                <a:cs typeface="Arial"/>
                <a:sym typeface="Arial"/>
              </a:rPr>
              <a:t>万円〜</a:t>
            </a:r>
            <a:endParaRPr sz="800"/>
          </a:p>
          <a:p>
            <a:pPr indent="0" lvl="0" marL="0" marR="0" rtl="0" algn="l">
              <a:lnSpc>
                <a:spcPct val="115000"/>
              </a:lnSpc>
              <a:spcBef>
                <a:spcPts val="0"/>
              </a:spcBef>
              <a:spcAft>
                <a:spcPts val="0"/>
              </a:spcAft>
              <a:buNone/>
            </a:pPr>
            <a:r>
              <a:rPr b="1" lang="ja" sz="1100">
                <a:solidFill>
                  <a:schemeClr val="lt1"/>
                </a:solidFill>
              </a:rPr>
              <a:t>開発</a:t>
            </a:r>
            <a:r>
              <a:rPr b="1" lang="ja" sz="1100">
                <a:solidFill>
                  <a:schemeClr val="lt1"/>
                </a:solidFill>
                <a:latin typeface="Arial"/>
                <a:ea typeface="Arial"/>
                <a:cs typeface="Arial"/>
                <a:sym typeface="Arial"/>
              </a:rPr>
              <a:t>費用：</a:t>
            </a:r>
            <a:r>
              <a:rPr b="1" lang="ja" sz="1100">
                <a:solidFill>
                  <a:schemeClr val="lt1"/>
                </a:solidFill>
              </a:rPr>
              <a:t>20万円～</a:t>
            </a:r>
            <a:endParaRPr b="1" sz="1100">
              <a:solidFill>
                <a:schemeClr val="lt1"/>
              </a:solidFill>
            </a:endParaRPr>
          </a:p>
        </p:txBody>
      </p:sp>
      <p:sp>
        <p:nvSpPr>
          <p:cNvPr id="920" name="Google Shape;920;p57"/>
          <p:cNvSpPr/>
          <p:nvPr/>
        </p:nvSpPr>
        <p:spPr>
          <a:xfrm rot="10800000">
            <a:off x="1177955" y="3212765"/>
            <a:ext cx="201600" cy="1923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500">
              <a:solidFill>
                <a:schemeClr val="dk1"/>
              </a:solidFill>
              <a:latin typeface="Arial"/>
              <a:ea typeface="Arial"/>
              <a:cs typeface="Arial"/>
              <a:sym typeface="Arial"/>
            </a:endParaRPr>
          </a:p>
        </p:txBody>
      </p:sp>
      <p:sp>
        <p:nvSpPr>
          <p:cNvPr id="921" name="Google Shape;921;p57"/>
          <p:cNvSpPr txBox="1"/>
          <p:nvPr/>
        </p:nvSpPr>
        <p:spPr>
          <a:xfrm>
            <a:off x="323767" y="4272999"/>
            <a:ext cx="1910100" cy="55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ja" sz="700">
                <a:solidFill>
                  <a:schemeClr val="lt1"/>
                </a:solidFill>
                <a:latin typeface="Arial"/>
                <a:ea typeface="Arial"/>
                <a:cs typeface="Arial"/>
                <a:sym typeface="Arial"/>
              </a:rPr>
              <a:t>※</a:t>
            </a:r>
            <a:r>
              <a:rPr lang="ja" sz="700">
                <a:solidFill>
                  <a:schemeClr val="lt1"/>
                </a:solidFill>
              </a:rPr>
              <a:t>開発費用については、要件をお伺いし</a:t>
            </a:r>
            <a:endParaRPr sz="700">
              <a:solidFill>
                <a:schemeClr val="lt1"/>
              </a:solidFill>
            </a:endParaRPr>
          </a:p>
          <a:p>
            <a:pPr indent="0" lvl="0" marL="0" marR="0" rtl="0" algn="l">
              <a:lnSpc>
                <a:spcPct val="115000"/>
              </a:lnSpc>
              <a:spcBef>
                <a:spcPts val="0"/>
              </a:spcBef>
              <a:spcAft>
                <a:spcPts val="0"/>
              </a:spcAft>
              <a:buNone/>
            </a:pPr>
            <a:r>
              <a:rPr lang="ja" sz="700">
                <a:solidFill>
                  <a:schemeClr val="lt1"/>
                </a:solidFill>
              </a:rPr>
              <a:t>　別途お見積りをご提示致します。</a:t>
            </a:r>
            <a:endParaRPr sz="700">
              <a:solidFill>
                <a:schemeClr val="lt1"/>
              </a:solidFill>
            </a:endParaRPr>
          </a:p>
        </p:txBody>
      </p:sp>
      <p:sp>
        <p:nvSpPr>
          <p:cNvPr id="922" name="Google Shape;922;p57"/>
          <p:cNvSpPr/>
          <p:nvPr/>
        </p:nvSpPr>
        <p:spPr>
          <a:xfrm>
            <a:off x="228045" y="782387"/>
            <a:ext cx="2101500" cy="271500"/>
          </a:xfrm>
          <a:prstGeom prst="rect">
            <a:avLst/>
          </a:prstGeom>
          <a:solidFill>
            <a:srgbClr val="66666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ja" sz="1100">
                <a:solidFill>
                  <a:schemeClr val="lt1"/>
                </a:solidFill>
              </a:rPr>
              <a:t>Salesforce BPO</a:t>
            </a:r>
            <a:endParaRPr sz="1100">
              <a:solidFill>
                <a:schemeClr val="lt1"/>
              </a:solidFill>
            </a:endParaRPr>
          </a:p>
        </p:txBody>
      </p:sp>
      <p:sp>
        <p:nvSpPr>
          <p:cNvPr id="923" name="Google Shape;923;p57"/>
          <p:cNvSpPr/>
          <p:nvPr/>
        </p:nvSpPr>
        <p:spPr>
          <a:xfrm>
            <a:off x="2436284" y="782375"/>
            <a:ext cx="6477600" cy="271500"/>
          </a:xfrm>
          <a:prstGeom prst="rect">
            <a:avLst/>
          </a:prstGeom>
          <a:solidFill>
            <a:srgbClr val="66666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ja" sz="1100">
                <a:solidFill>
                  <a:schemeClr val="lt1"/>
                </a:solidFill>
              </a:rPr>
              <a:t>営業・マーケティングBPO</a:t>
            </a:r>
            <a:endParaRPr sz="11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nvSpPr>
        <p:spPr>
          <a:xfrm>
            <a:off x="506275" y="204300"/>
            <a:ext cx="8322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b="1" lang="ja" sz="1600">
                <a:solidFill>
                  <a:schemeClr val="dk1"/>
                </a:solidFill>
              </a:rPr>
              <a:t>①展示会：名刺読取＋アンケートをセットでCRMに連携</a:t>
            </a:r>
            <a:endParaRPr b="1" i="0" sz="1600" u="none" cap="none" strike="noStrike">
              <a:solidFill>
                <a:srgbClr val="000000"/>
              </a:solidFill>
              <a:latin typeface="Arial"/>
              <a:ea typeface="Arial"/>
              <a:cs typeface="Arial"/>
              <a:sym typeface="Arial"/>
            </a:endParaRPr>
          </a:p>
        </p:txBody>
      </p:sp>
      <p:sp>
        <p:nvSpPr>
          <p:cNvPr id="140" name="Google Shape;140;p20"/>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1" name="Google Shape;141;p20"/>
          <p:cNvPicPr preferRelativeResize="0"/>
          <p:nvPr/>
        </p:nvPicPr>
        <p:blipFill>
          <a:blip r:embed="rId3">
            <a:alphaModFix/>
          </a:blip>
          <a:stretch>
            <a:fillRect/>
          </a:stretch>
        </p:blipFill>
        <p:spPr>
          <a:xfrm>
            <a:off x="5168150" y="759375"/>
            <a:ext cx="3660601" cy="4284874"/>
          </a:xfrm>
          <a:prstGeom prst="rect">
            <a:avLst/>
          </a:prstGeom>
          <a:noFill/>
          <a:ln>
            <a:noFill/>
          </a:ln>
        </p:spPr>
      </p:pic>
      <p:pic>
        <p:nvPicPr>
          <p:cNvPr id="142" name="Google Shape;142;p20"/>
          <p:cNvPicPr preferRelativeResize="0"/>
          <p:nvPr/>
        </p:nvPicPr>
        <p:blipFill>
          <a:blip r:embed="rId4">
            <a:alphaModFix/>
          </a:blip>
          <a:stretch>
            <a:fillRect/>
          </a:stretch>
        </p:blipFill>
        <p:spPr>
          <a:xfrm>
            <a:off x="310375" y="759375"/>
            <a:ext cx="4594424" cy="4284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nvSpPr>
        <p:spPr>
          <a:xfrm>
            <a:off x="506275" y="204300"/>
            <a:ext cx="808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b="1" lang="ja" sz="1600">
                <a:solidFill>
                  <a:schemeClr val="dk1"/>
                </a:solidFill>
              </a:rPr>
              <a:t>②各拠点のリアルセミナー：QRチェックイン＋アンケートをCRMに連携</a:t>
            </a:r>
            <a:endParaRPr b="1" i="0" sz="1600" u="none" cap="none" strike="noStrike">
              <a:solidFill>
                <a:srgbClr val="000000"/>
              </a:solidFill>
              <a:latin typeface="Arial"/>
              <a:ea typeface="Arial"/>
              <a:cs typeface="Arial"/>
              <a:sym typeface="Arial"/>
            </a:endParaRPr>
          </a:p>
        </p:txBody>
      </p:sp>
      <p:sp>
        <p:nvSpPr>
          <p:cNvPr id="148" name="Google Shape;148;p21"/>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1"/>
          <p:cNvSpPr/>
          <p:nvPr/>
        </p:nvSpPr>
        <p:spPr>
          <a:xfrm>
            <a:off x="310375" y="902425"/>
            <a:ext cx="2746200" cy="407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150" name="Google Shape;150;p21"/>
          <p:cNvSpPr txBox="1"/>
          <p:nvPr/>
        </p:nvSpPr>
        <p:spPr>
          <a:xfrm>
            <a:off x="369175" y="1357054"/>
            <a:ext cx="2628600" cy="255900"/>
          </a:xfrm>
          <a:prstGeom prst="rect">
            <a:avLst/>
          </a:prstGeom>
          <a:noFill/>
          <a:ln>
            <a:noFill/>
          </a:ln>
        </p:spPr>
        <p:txBody>
          <a:bodyPr anchorCtr="0" anchor="t" bIns="0" lIns="0" spcFirstLastPara="1" rIns="0" wrap="square" tIns="9525">
            <a:spAutoFit/>
          </a:bodyPr>
          <a:lstStyle/>
          <a:p>
            <a:pPr indent="0" lvl="0" marL="12700" marR="0" rtl="0" algn="ctr">
              <a:spcBef>
                <a:spcPts val="0"/>
              </a:spcBef>
              <a:spcAft>
                <a:spcPts val="0"/>
              </a:spcAft>
              <a:buNone/>
            </a:pPr>
            <a:r>
              <a:rPr b="1" lang="ja" sz="1600">
                <a:solidFill>
                  <a:srgbClr val="EB9B4E"/>
                </a:solidFill>
                <a:latin typeface="Arial"/>
                <a:ea typeface="Arial"/>
                <a:cs typeface="Arial"/>
                <a:sym typeface="Arial"/>
              </a:rPr>
              <a:t>QRコード</a:t>
            </a:r>
            <a:r>
              <a:rPr b="1" lang="ja" sz="1600">
                <a:solidFill>
                  <a:srgbClr val="EB9B4E"/>
                </a:solidFill>
              </a:rPr>
              <a:t>の発行/通知</a:t>
            </a:r>
            <a:endParaRPr sz="1600">
              <a:solidFill>
                <a:srgbClr val="EB9B4E"/>
              </a:solidFill>
              <a:latin typeface="Arial"/>
              <a:ea typeface="Arial"/>
              <a:cs typeface="Arial"/>
              <a:sym typeface="Arial"/>
            </a:endParaRPr>
          </a:p>
        </p:txBody>
      </p:sp>
      <p:sp>
        <p:nvSpPr>
          <p:cNvPr id="151" name="Google Shape;151;p21"/>
          <p:cNvSpPr/>
          <p:nvPr/>
        </p:nvSpPr>
        <p:spPr>
          <a:xfrm>
            <a:off x="738318" y="2013777"/>
            <a:ext cx="1890300" cy="86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アイコン&#10;&#10;自動的に生成された説明" id="152" name="Google Shape;152;p21"/>
          <p:cNvPicPr preferRelativeResize="0"/>
          <p:nvPr/>
        </p:nvPicPr>
        <p:blipFill rotWithShape="1">
          <a:blip r:embed="rId3">
            <a:alphaModFix/>
          </a:blip>
          <a:srcRect b="0" l="0" r="0" t="0"/>
          <a:stretch/>
        </p:blipFill>
        <p:spPr>
          <a:xfrm>
            <a:off x="906943" y="2965656"/>
            <a:ext cx="514495" cy="507554"/>
          </a:xfrm>
          <a:prstGeom prst="rect">
            <a:avLst/>
          </a:prstGeom>
          <a:noFill/>
          <a:ln>
            <a:noFill/>
          </a:ln>
        </p:spPr>
      </p:pic>
      <p:pic>
        <p:nvPicPr>
          <p:cNvPr descr="モニター画面に映る文字&#10;&#10;自動的に生成された説明" id="153" name="Google Shape;153;p21"/>
          <p:cNvPicPr preferRelativeResize="0"/>
          <p:nvPr/>
        </p:nvPicPr>
        <p:blipFill rotWithShape="1">
          <a:blip r:embed="rId4">
            <a:alphaModFix/>
          </a:blip>
          <a:srcRect b="0" l="0" r="0" t="0"/>
          <a:stretch/>
        </p:blipFill>
        <p:spPr>
          <a:xfrm>
            <a:off x="1466989" y="3035734"/>
            <a:ext cx="474460" cy="468059"/>
          </a:xfrm>
          <a:prstGeom prst="rect">
            <a:avLst/>
          </a:prstGeom>
          <a:noFill/>
          <a:ln>
            <a:noFill/>
          </a:ln>
        </p:spPr>
      </p:pic>
      <p:pic>
        <p:nvPicPr>
          <p:cNvPr descr="アイコン&#10;&#10;自動的に生成された説明" id="154" name="Google Shape;154;p21"/>
          <p:cNvPicPr preferRelativeResize="0"/>
          <p:nvPr/>
        </p:nvPicPr>
        <p:blipFill rotWithShape="1">
          <a:blip r:embed="rId5">
            <a:alphaModFix/>
          </a:blip>
          <a:srcRect b="0" l="0" r="0" t="0"/>
          <a:stretch/>
        </p:blipFill>
        <p:spPr>
          <a:xfrm>
            <a:off x="1915759" y="2152461"/>
            <a:ext cx="379472" cy="374352"/>
          </a:xfrm>
          <a:prstGeom prst="rect">
            <a:avLst/>
          </a:prstGeom>
          <a:noFill/>
          <a:ln>
            <a:noFill/>
          </a:ln>
        </p:spPr>
      </p:pic>
      <p:pic>
        <p:nvPicPr>
          <p:cNvPr descr="QR コード&#10;&#10;自動的に生成された説明" id="155" name="Google Shape;155;p21"/>
          <p:cNvPicPr preferRelativeResize="0"/>
          <p:nvPr/>
        </p:nvPicPr>
        <p:blipFill rotWithShape="1">
          <a:blip r:embed="rId6">
            <a:alphaModFix/>
          </a:blip>
          <a:srcRect b="0" l="0" r="0" t="0"/>
          <a:stretch/>
        </p:blipFill>
        <p:spPr>
          <a:xfrm>
            <a:off x="1119123" y="2147386"/>
            <a:ext cx="379472" cy="374353"/>
          </a:xfrm>
          <a:prstGeom prst="rect">
            <a:avLst/>
          </a:prstGeom>
          <a:noFill/>
          <a:ln cap="flat" cmpd="sng" w="9525">
            <a:solidFill>
              <a:srgbClr val="595959"/>
            </a:solidFill>
            <a:prstDash val="solid"/>
            <a:round/>
            <a:headEnd len="sm" w="sm" type="none"/>
            <a:tailEnd len="sm" w="sm" type="none"/>
          </a:ln>
        </p:spPr>
      </p:pic>
      <p:sp>
        <p:nvSpPr>
          <p:cNvPr id="156" name="Google Shape;156;p21"/>
          <p:cNvSpPr txBox="1"/>
          <p:nvPr/>
        </p:nvSpPr>
        <p:spPr>
          <a:xfrm>
            <a:off x="970453" y="2585776"/>
            <a:ext cx="677100" cy="148200"/>
          </a:xfrm>
          <a:prstGeom prst="rect">
            <a:avLst/>
          </a:prstGeom>
          <a:noFill/>
          <a:ln>
            <a:noFill/>
          </a:ln>
        </p:spPr>
        <p:txBody>
          <a:bodyPr anchorCtr="0" anchor="t" bIns="0" lIns="0" spcFirstLastPara="1" rIns="0" wrap="square" tIns="9525">
            <a:spAutoFit/>
          </a:bodyPr>
          <a:lstStyle/>
          <a:p>
            <a:pPr indent="0" lvl="0" marL="12700" marR="0" rtl="0" algn="ctr">
              <a:spcBef>
                <a:spcPts val="0"/>
              </a:spcBef>
              <a:spcAft>
                <a:spcPts val="0"/>
              </a:spcAft>
              <a:buNone/>
            </a:pPr>
            <a:r>
              <a:rPr lang="ja" sz="900">
                <a:solidFill>
                  <a:schemeClr val="dk1"/>
                </a:solidFill>
                <a:latin typeface="Arial"/>
                <a:ea typeface="Arial"/>
                <a:cs typeface="Arial"/>
                <a:sym typeface="Arial"/>
              </a:rPr>
              <a:t>QRコード</a:t>
            </a:r>
            <a:endParaRPr sz="400">
              <a:solidFill>
                <a:schemeClr val="dk1"/>
              </a:solidFill>
            </a:endParaRPr>
          </a:p>
        </p:txBody>
      </p:sp>
      <p:sp>
        <p:nvSpPr>
          <p:cNvPr id="157" name="Google Shape;157;p21"/>
          <p:cNvSpPr txBox="1"/>
          <p:nvPr/>
        </p:nvSpPr>
        <p:spPr>
          <a:xfrm>
            <a:off x="1840450" y="2585776"/>
            <a:ext cx="462300" cy="148200"/>
          </a:xfrm>
          <a:prstGeom prst="rect">
            <a:avLst/>
          </a:prstGeom>
          <a:noFill/>
          <a:ln>
            <a:noFill/>
          </a:ln>
        </p:spPr>
        <p:txBody>
          <a:bodyPr anchorCtr="0" anchor="t" bIns="0" lIns="0" spcFirstLastPara="1" rIns="0" wrap="square" tIns="9525">
            <a:spAutoFit/>
          </a:bodyPr>
          <a:lstStyle/>
          <a:p>
            <a:pPr indent="0" lvl="0" marL="12700" marR="0" rtl="0" algn="ctr">
              <a:spcBef>
                <a:spcPts val="0"/>
              </a:spcBef>
              <a:spcAft>
                <a:spcPts val="0"/>
              </a:spcAft>
              <a:buNone/>
            </a:pPr>
            <a:r>
              <a:rPr lang="ja" sz="900">
                <a:solidFill>
                  <a:schemeClr val="dk1"/>
                </a:solidFill>
                <a:latin typeface="Arial"/>
                <a:ea typeface="Arial"/>
                <a:cs typeface="Arial"/>
                <a:sym typeface="Arial"/>
              </a:rPr>
              <a:t>地　図</a:t>
            </a:r>
            <a:endParaRPr sz="400">
              <a:solidFill>
                <a:schemeClr val="dk1"/>
              </a:solidFill>
            </a:endParaRPr>
          </a:p>
        </p:txBody>
      </p:sp>
      <p:grpSp>
        <p:nvGrpSpPr>
          <p:cNvPr id="158" name="Google Shape;158;p21"/>
          <p:cNvGrpSpPr/>
          <p:nvPr/>
        </p:nvGrpSpPr>
        <p:grpSpPr>
          <a:xfrm>
            <a:off x="1676913" y="2876438"/>
            <a:ext cx="48031" cy="405719"/>
            <a:chOff x="7283272" y="5161191"/>
            <a:chExt cx="72000" cy="616500"/>
          </a:xfrm>
        </p:grpSpPr>
        <p:sp>
          <p:nvSpPr>
            <p:cNvPr id="159" name="Google Shape;159;p21"/>
            <p:cNvSpPr/>
            <p:nvPr/>
          </p:nvSpPr>
          <p:spPr>
            <a:xfrm>
              <a:off x="7283272" y="5705691"/>
              <a:ext cx="72000" cy="72000"/>
            </a:xfrm>
            <a:prstGeom prst="ellipse">
              <a:avLst/>
            </a:prstGeom>
            <a:solidFill>
              <a:srgbClr val="38516D"/>
            </a:solidFill>
            <a:ln cap="flat" cmpd="sng" w="25400">
              <a:solidFill>
                <a:schemeClr val="dk1"/>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60" name="Google Shape;160;p21"/>
            <p:cNvCxnSpPr>
              <a:stCxn id="159" idx="4"/>
            </p:cNvCxnSpPr>
            <p:nvPr/>
          </p:nvCxnSpPr>
          <p:spPr>
            <a:xfrm rot="10800000">
              <a:off x="7316872" y="5161191"/>
              <a:ext cx="2400" cy="616500"/>
            </a:xfrm>
            <a:prstGeom prst="straightConnector1">
              <a:avLst/>
            </a:prstGeom>
            <a:noFill/>
            <a:ln cap="flat" cmpd="sng" w="9525">
              <a:solidFill>
                <a:schemeClr val="dk1"/>
              </a:solidFill>
              <a:prstDash val="solid"/>
              <a:round/>
              <a:headEnd len="sm" w="sm" type="none"/>
              <a:tailEnd len="sm" w="sm" type="none"/>
            </a:ln>
          </p:spPr>
        </p:cxnSp>
      </p:grpSp>
      <p:sp>
        <p:nvSpPr>
          <p:cNvPr id="161" name="Google Shape;161;p21"/>
          <p:cNvSpPr txBox="1"/>
          <p:nvPr/>
        </p:nvSpPr>
        <p:spPr>
          <a:xfrm>
            <a:off x="927166" y="3523033"/>
            <a:ext cx="462300" cy="132900"/>
          </a:xfrm>
          <a:prstGeom prst="rect">
            <a:avLst/>
          </a:prstGeom>
          <a:noFill/>
          <a:ln>
            <a:noFill/>
          </a:ln>
        </p:spPr>
        <p:txBody>
          <a:bodyPr anchorCtr="0" anchor="t" bIns="0" lIns="0" spcFirstLastPara="1" rIns="0" wrap="square" tIns="9525">
            <a:spAutoFit/>
          </a:bodyPr>
          <a:lstStyle/>
          <a:p>
            <a:pPr indent="0" lvl="0" marL="12700" marR="0" rtl="0" algn="ctr">
              <a:spcBef>
                <a:spcPts val="0"/>
              </a:spcBef>
              <a:spcAft>
                <a:spcPts val="0"/>
              </a:spcAft>
              <a:buNone/>
            </a:pPr>
            <a:r>
              <a:rPr lang="ja" sz="800">
                <a:solidFill>
                  <a:schemeClr val="dk1"/>
                </a:solidFill>
                <a:latin typeface="Arial"/>
                <a:ea typeface="Arial"/>
                <a:cs typeface="Arial"/>
                <a:sym typeface="Arial"/>
              </a:rPr>
              <a:t>参加者</a:t>
            </a:r>
            <a:endParaRPr sz="700">
              <a:solidFill>
                <a:schemeClr val="dk1"/>
              </a:solidFill>
            </a:endParaRPr>
          </a:p>
        </p:txBody>
      </p:sp>
      <p:sp>
        <p:nvSpPr>
          <p:cNvPr id="162" name="Google Shape;162;p21"/>
          <p:cNvSpPr txBox="1"/>
          <p:nvPr/>
        </p:nvSpPr>
        <p:spPr>
          <a:xfrm>
            <a:off x="347125" y="4043875"/>
            <a:ext cx="2672700" cy="432900"/>
          </a:xfrm>
          <a:prstGeom prst="rect">
            <a:avLst/>
          </a:prstGeom>
          <a:noFill/>
          <a:ln>
            <a:noFill/>
          </a:ln>
        </p:spPr>
        <p:txBody>
          <a:bodyPr anchorCtr="0" anchor="t" bIns="0" lIns="0" spcFirstLastPara="1" rIns="0" wrap="square" tIns="9525">
            <a:spAutoFit/>
          </a:bodyPr>
          <a:lstStyle/>
          <a:p>
            <a:pPr indent="0" lvl="0" marL="12700" marR="0" rtl="0" algn="ctr">
              <a:lnSpc>
                <a:spcPct val="150000"/>
              </a:lnSpc>
              <a:spcBef>
                <a:spcPts val="0"/>
              </a:spcBef>
              <a:spcAft>
                <a:spcPts val="0"/>
              </a:spcAft>
              <a:buNone/>
            </a:pPr>
            <a:r>
              <a:rPr lang="ja" sz="1100">
                <a:solidFill>
                  <a:schemeClr val="dk1"/>
                </a:solidFill>
              </a:rPr>
              <a:t>イベント申込時に参加者専用の</a:t>
            </a:r>
            <a:endParaRPr sz="1100">
              <a:solidFill>
                <a:schemeClr val="dk1"/>
              </a:solidFill>
            </a:endParaRPr>
          </a:p>
          <a:p>
            <a:pPr indent="0" lvl="0" marL="12700" marR="0" rtl="0" algn="ctr">
              <a:lnSpc>
                <a:spcPct val="150000"/>
              </a:lnSpc>
              <a:spcBef>
                <a:spcPts val="0"/>
              </a:spcBef>
              <a:spcAft>
                <a:spcPts val="0"/>
              </a:spcAft>
              <a:buNone/>
            </a:pPr>
            <a:r>
              <a:rPr lang="ja" sz="1100">
                <a:solidFill>
                  <a:schemeClr val="dk1"/>
                </a:solidFill>
              </a:rPr>
              <a:t>QRコードを発行し、メールで通知</a:t>
            </a:r>
            <a:endParaRPr sz="1100">
              <a:solidFill>
                <a:schemeClr val="dk1"/>
              </a:solidFill>
            </a:endParaRPr>
          </a:p>
        </p:txBody>
      </p:sp>
      <p:sp>
        <p:nvSpPr>
          <p:cNvPr id="163" name="Google Shape;163;p21"/>
          <p:cNvSpPr/>
          <p:nvPr/>
        </p:nvSpPr>
        <p:spPr>
          <a:xfrm>
            <a:off x="3142763" y="902425"/>
            <a:ext cx="2746200" cy="407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164" name="Google Shape;164;p21"/>
          <p:cNvSpPr/>
          <p:nvPr/>
        </p:nvSpPr>
        <p:spPr>
          <a:xfrm>
            <a:off x="3449025" y="2013775"/>
            <a:ext cx="1630200" cy="1136400"/>
          </a:xfrm>
          <a:prstGeom prst="rect">
            <a:avLst/>
          </a:prstGeom>
          <a:blipFill rotWithShape="1">
            <a:blip r:embed="rId7">
              <a:alphaModFix/>
            </a:blip>
            <a:stretch>
              <a:fillRect b="0" l="-78788" r="0" t="0"/>
            </a:stretch>
          </a:blip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700"/>
              <a:buFont typeface="Arial"/>
              <a:buNone/>
            </a:pPr>
            <a:r>
              <a:t/>
            </a:r>
            <a:endParaRPr sz="1100">
              <a:solidFill>
                <a:srgbClr val="000000"/>
              </a:solidFill>
              <a:latin typeface="Meiryo"/>
              <a:ea typeface="Meiryo"/>
              <a:cs typeface="Meiryo"/>
              <a:sym typeface="Meiryo"/>
            </a:endParaRPr>
          </a:p>
        </p:txBody>
      </p:sp>
      <p:grpSp>
        <p:nvGrpSpPr>
          <p:cNvPr id="165" name="Google Shape;165;p21"/>
          <p:cNvGrpSpPr/>
          <p:nvPr/>
        </p:nvGrpSpPr>
        <p:grpSpPr>
          <a:xfrm>
            <a:off x="4720827" y="2230233"/>
            <a:ext cx="855901" cy="1425711"/>
            <a:chOff x="4271000" y="1923164"/>
            <a:chExt cx="1089625" cy="1815036"/>
          </a:xfrm>
        </p:grpSpPr>
        <p:pic>
          <p:nvPicPr>
            <p:cNvPr id="166" name="Google Shape;166;p21"/>
            <p:cNvPicPr preferRelativeResize="0"/>
            <p:nvPr/>
          </p:nvPicPr>
          <p:blipFill rotWithShape="1">
            <a:blip r:embed="rId8">
              <a:alphaModFix/>
            </a:blip>
            <a:srcRect b="0" l="0" r="0" t="0"/>
            <a:stretch/>
          </p:blipFill>
          <p:spPr>
            <a:xfrm>
              <a:off x="4271000" y="1923164"/>
              <a:ext cx="1089625" cy="1815036"/>
            </a:xfrm>
            <a:prstGeom prst="rect">
              <a:avLst/>
            </a:prstGeom>
            <a:noFill/>
            <a:ln>
              <a:noFill/>
            </a:ln>
          </p:spPr>
        </p:pic>
        <p:pic>
          <p:nvPicPr>
            <p:cNvPr id="167" name="Google Shape;167;p21"/>
            <p:cNvPicPr preferRelativeResize="0"/>
            <p:nvPr/>
          </p:nvPicPr>
          <p:blipFill>
            <a:blip r:embed="rId9">
              <a:alphaModFix/>
            </a:blip>
            <a:stretch>
              <a:fillRect/>
            </a:stretch>
          </p:blipFill>
          <p:spPr>
            <a:xfrm>
              <a:off x="4390833" y="2111130"/>
              <a:ext cx="839169" cy="1501177"/>
            </a:xfrm>
            <a:prstGeom prst="rect">
              <a:avLst/>
            </a:prstGeom>
            <a:noFill/>
            <a:ln>
              <a:noFill/>
            </a:ln>
          </p:spPr>
        </p:pic>
      </p:grpSp>
      <p:sp>
        <p:nvSpPr>
          <p:cNvPr id="168" name="Google Shape;168;p21"/>
          <p:cNvSpPr txBox="1"/>
          <p:nvPr/>
        </p:nvSpPr>
        <p:spPr>
          <a:xfrm>
            <a:off x="3202725" y="1357054"/>
            <a:ext cx="2628600" cy="255900"/>
          </a:xfrm>
          <a:prstGeom prst="rect">
            <a:avLst/>
          </a:prstGeom>
          <a:noFill/>
          <a:ln>
            <a:noFill/>
          </a:ln>
        </p:spPr>
        <p:txBody>
          <a:bodyPr anchorCtr="0" anchor="t" bIns="0" lIns="0" spcFirstLastPara="1" rIns="0" wrap="square" tIns="9525">
            <a:spAutoFit/>
          </a:bodyPr>
          <a:lstStyle/>
          <a:p>
            <a:pPr indent="0" lvl="0" marL="12700" marR="0" rtl="0" algn="ctr">
              <a:spcBef>
                <a:spcPts val="0"/>
              </a:spcBef>
              <a:spcAft>
                <a:spcPts val="0"/>
              </a:spcAft>
              <a:buNone/>
            </a:pPr>
            <a:r>
              <a:rPr b="1" lang="ja" sz="1600">
                <a:solidFill>
                  <a:srgbClr val="EB9B4E"/>
                </a:solidFill>
              </a:rPr>
              <a:t>ご利用端末での読取</a:t>
            </a:r>
            <a:endParaRPr sz="1600">
              <a:solidFill>
                <a:srgbClr val="EB9B4E"/>
              </a:solidFill>
              <a:latin typeface="Arial"/>
              <a:ea typeface="Arial"/>
              <a:cs typeface="Arial"/>
              <a:sym typeface="Arial"/>
            </a:endParaRPr>
          </a:p>
        </p:txBody>
      </p:sp>
      <p:sp>
        <p:nvSpPr>
          <p:cNvPr id="169" name="Google Shape;169;p21"/>
          <p:cNvSpPr txBox="1"/>
          <p:nvPr/>
        </p:nvSpPr>
        <p:spPr>
          <a:xfrm>
            <a:off x="3180675" y="4043875"/>
            <a:ext cx="2672700" cy="432900"/>
          </a:xfrm>
          <a:prstGeom prst="rect">
            <a:avLst/>
          </a:prstGeom>
          <a:noFill/>
          <a:ln>
            <a:noFill/>
          </a:ln>
        </p:spPr>
        <p:txBody>
          <a:bodyPr anchorCtr="0" anchor="t" bIns="0" lIns="0" spcFirstLastPara="1" rIns="0" wrap="square" tIns="9525">
            <a:spAutoFit/>
          </a:bodyPr>
          <a:lstStyle/>
          <a:p>
            <a:pPr indent="0" lvl="0" marL="12700" marR="0" rtl="0" algn="ctr">
              <a:lnSpc>
                <a:spcPct val="150000"/>
              </a:lnSpc>
              <a:spcBef>
                <a:spcPts val="0"/>
              </a:spcBef>
              <a:spcAft>
                <a:spcPts val="0"/>
              </a:spcAft>
              <a:buNone/>
            </a:pPr>
            <a:r>
              <a:rPr lang="ja" sz="1100">
                <a:solidFill>
                  <a:schemeClr val="dk1"/>
                </a:solidFill>
              </a:rPr>
              <a:t>専用端末不要。アプリ登録不要</a:t>
            </a:r>
            <a:endParaRPr sz="1100">
              <a:solidFill>
                <a:schemeClr val="dk1"/>
              </a:solidFill>
            </a:endParaRPr>
          </a:p>
          <a:p>
            <a:pPr indent="0" lvl="0" marL="12700" marR="0" rtl="0" algn="ctr">
              <a:lnSpc>
                <a:spcPct val="150000"/>
              </a:lnSpc>
              <a:spcBef>
                <a:spcPts val="0"/>
              </a:spcBef>
              <a:spcAft>
                <a:spcPts val="0"/>
              </a:spcAft>
              <a:buNone/>
            </a:pPr>
            <a:r>
              <a:rPr lang="ja" sz="1100">
                <a:solidFill>
                  <a:schemeClr val="dk1"/>
                </a:solidFill>
              </a:rPr>
              <a:t>台数無制限でURLから簡単に読取</a:t>
            </a:r>
            <a:endParaRPr sz="1100">
              <a:solidFill>
                <a:schemeClr val="dk1"/>
              </a:solidFill>
            </a:endParaRPr>
          </a:p>
        </p:txBody>
      </p:sp>
      <p:sp>
        <p:nvSpPr>
          <p:cNvPr id="170" name="Google Shape;170;p21"/>
          <p:cNvSpPr/>
          <p:nvPr/>
        </p:nvSpPr>
        <p:spPr>
          <a:xfrm>
            <a:off x="5975163" y="902425"/>
            <a:ext cx="2746200" cy="407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171" name="Google Shape;171;p21"/>
          <p:cNvSpPr txBox="1"/>
          <p:nvPr/>
        </p:nvSpPr>
        <p:spPr>
          <a:xfrm>
            <a:off x="6035125" y="1357054"/>
            <a:ext cx="2628600" cy="255900"/>
          </a:xfrm>
          <a:prstGeom prst="rect">
            <a:avLst/>
          </a:prstGeom>
          <a:noFill/>
          <a:ln>
            <a:noFill/>
          </a:ln>
        </p:spPr>
        <p:txBody>
          <a:bodyPr anchorCtr="0" anchor="t" bIns="0" lIns="0" spcFirstLastPara="1" rIns="0" wrap="square" tIns="9525">
            <a:spAutoFit/>
          </a:bodyPr>
          <a:lstStyle/>
          <a:p>
            <a:pPr indent="0" lvl="0" marL="12700" marR="0" rtl="0" algn="ctr">
              <a:spcBef>
                <a:spcPts val="0"/>
              </a:spcBef>
              <a:spcAft>
                <a:spcPts val="0"/>
              </a:spcAft>
              <a:buNone/>
            </a:pPr>
            <a:r>
              <a:rPr b="1" lang="ja" sz="1600">
                <a:solidFill>
                  <a:srgbClr val="EB9B4E"/>
                </a:solidFill>
              </a:rPr>
              <a:t>アンケートの管理</a:t>
            </a:r>
            <a:endParaRPr sz="1600">
              <a:solidFill>
                <a:srgbClr val="EB9B4E"/>
              </a:solidFill>
              <a:latin typeface="Arial"/>
              <a:ea typeface="Arial"/>
              <a:cs typeface="Arial"/>
              <a:sym typeface="Arial"/>
            </a:endParaRPr>
          </a:p>
        </p:txBody>
      </p:sp>
      <p:sp>
        <p:nvSpPr>
          <p:cNvPr id="172" name="Google Shape;172;p21"/>
          <p:cNvSpPr txBox="1"/>
          <p:nvPr/>
        </p:nvSpPr>
        <p:spPr>
          <a:xfrm>
            <a:off x="6013075" y="4043875"/>
            <a:ext cx="2672700" cy="432900"/>
          </a:xfrm>
          <a:prstGeom prst="rect">
            <a:avLst/>
          </a:prstGeom>
          <a:noFill/>
          <a:ln>
            <a:noFill/>
          </a:ln>
        </p:spPr>
        <p:txBody>
          <a:bodyPr anchorCtr="0" anchor="t" bIns="0" lIns="0" spcFirstLastPara="1" rIns="0" wrap="square" tIns="9525">
            <a:spAutoFit/>
          </a:bodyPr>
          <a:lstStyle/>
          <a:p>
            <a:pPr indent="0" lvl="0" marL="12700" marR="0" rtl="0" algn="ctr">
              <a:lnSpc>
                <a:spcPct val="150000"/>
              </a:lnSpc>
              <a:spcBef>
                <a:spcPts val="0"/>
              </a:spcBef>
              <a:spcAft>
                <a:spcPts val="0"/>
              </a:spcAft>
              <a:buNone/>
            </a:pPr>
            <a:r>
              <a:rPr lang="ja" sz="1100">
                <a:solidFill>
                  <a:schemeClr val="dk1"/>
                </a:solidFill>
              </a:rPr>
              <a:t>アンケートの作成・取得に対応</a:t>
            </a:r>
            <a:endParaRPr sz="1100">
              <a:solidFill>
                <a:schemeClr val="dk1"/>
              </a:solidFill>
            </a:endParaRPr>
          </a:p>
          <a:p>
            <a:pPr indent="0" lvl="0" marL="12700" marR="0" rtl="0" algn="ctr">
              <a:lnSpc>
                <a:spcPct val="150000"/>
              </a:lnSpc>
              <a:spcBef>
                <a:spcPts val="0"/>
              </a:spcBef>
              <a:spcAft>
                <a:spcPts val="0"/>
              </a:spcAft>
              <a:buNone/>
            </a:pPr>
            <a:r>
              <a:rPr lang="ja" sz="1100">
                <a:solidFill>
                  <a:schemeClr val="dk1"/>
                </a:solidFill>
              </a:rPr>
              <a:t>申し込み情報と紐づけて管理</a:t>
            </a:r>
            <a:endParaRPr sz="1100">
              <a:solidFill>
                <a:schemeClr val="dk1"/>
              </a:solidFill>
            </a:endParaRPr>
          </a:p>
        </p:txBody>
      </p:sp>
      <p:pic>
        <p:nvPicPr>
          <p:cNvPr id="173" name="Google Shape;173;p21"/>
          <p:cNvPicPr preferRelativeResize="0"/>
          <p:nvPr/>
        </p:nvPicPr>
        <p:blipFill rotWithShape="1">
          <a:blip r:embed="rId8">
            <a:alphaModFix/>
          </a:blip>
          <a:srcRect b="0" l="0" r="0" t="0"/>
          <a:stretch/>
        </p:blipFill>
        <p:spPr>
          <a:xfrm>
            <a:off x="7457602" y="1869121"/>
            <a:ext cx="855901" cy="1425711"/>
          </a:xfrm>
          <a:prstGeom prst="rect">
            <a:avLst/>
          </a:prstGeom>
          <a:noFill/>
          <a:ln>
            <a:noFill/>
          </a:ln>
        </p:spPr>
      </p:pic>
      <p:sp>
        <p:nvSpPr>
          <p:cNvPr id="174" name="Google Shape;174;p21"/>
          <p:cNvSpPr/>
          <p:nvPr/>
        </p:nvSpPr>
        <p:spPr>
          <a:xfrm>
            <a:off x="7585550" y="2106300"/>
            <a:ext cx="597600" cy="81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5" name="Google Shape;175;p21"/>
          <p:cNvPicPr preferRelativeResize="0"/>
          <p:nvPr/>
        </p:nvPicPr>
        <p:blipFill>
          <a:blip r:embed="rId10">
            <a:alphaModFix/>
          </a:blip>
          <a:stretch>
            <a:fillRect/>
          </a:stretch>
        </p:blipFill>
        <p:spPr>
          <a:xfrm>
            <a:off x="6478887" y="2190524"/>
            <a:ext cx="1443321" cy="1425725"/>
          </a:xfrm>
          <a:prstGeom prst="rect">
            <a:avLst/>
          </a:prstGeom>
          <a:solidFill>
            <a:srgbClr val="F3F3F3"/>
          </a:solidFill>
          <a:ln cap="flat" cmpd="sng" w="9525">
            <a:solidFill>
              <a:srgbClr val="7F7F7F"/>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p:nvPr/>
        </p:nvSpPr>
        <p:spPr>
          <a:xfrm>
            <a:off x="0" y="1"/>
            <a:ext cx="9144000" cy="5143500"/>
          </a:xfrm>
          <a:prstGeom prst="rect">
            <a:avLst/>
          </a:prstGeom>
          <a:gradFill>
            <a:gsLst>
              <a:gs pos="0">
                <a:srgbClr val="F1C232"/>
              </a:gs>
              <a:gs pos="100000">
                <a:srgbClr val="F4632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2"/>
          <p:cNvSpPr/>
          <p:nvPr/>
        </p:nvSpPr>
        <p:spPr>
          <a:xfrm>
            <a:off x="74125" y="84961"/>
            <a:ext cx="8976300" cy="4992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ロゴ&#10;&#10;自動的に生成された説明" id="182" name="Google Shape;182;p22"/>
          <p:cNvPicPr preferRelativeResize="0"/>
          <p:nvPr/>
        </p:nvPicPr>
        <p:blipFill rotWithShape="1">
          <a:blip r:embed="rId3">
            <a:alphaModFix/>
          </a:blip>
          <a:srcRect b="0" l="0" r="0" t="0"/>
          <a:stretch/>
        </p:blipFill>
        <p:spPr>
          <a:xfrm>
            <a:off x="280221" y="235201"/>
            <a:ext cx="850629" cy="878975"/>
          </a:xfrm>
          <a:prstGeom prst="rect">
            <a:avLst/>
          </a:prstGeom>
          <a:noFill/>
          <a:ln>
            <a:noFill/>
          </a:ln>
        </p:spPr>
      </p:pic>
      <p:sp>
        <p:nvSpPr>
          <p:cNvPr id="183" name="Google Shape;183;p22"/>
          <p:cNvSpPr/>
          <p:nvPr/>
        </p:nvSpPr>
        <p:spPr>
          <a:xfrm>
            <a:off x="9050425" y="9650"/>
            <a:ext cx="93600" cy="5143500"/>
          </a:xfrm>
          <a:prstGeom prst="rect">
            <a:avLst/>
          </a:prstGeom>
          <a:gradFill>
            <a:gsLst>
              <a:gs pos="0">
                <a:srgbClr val="F1C232"/>
              </a:gs>
              <a:gs pos="100000">
                <a:srgbClr val="F4632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4" name="Google Shape;184;p22"/>
          <p:cNvPicPr preferRelativeResize="0"/>
          <p:nvPr/>
        </p:nvPicPr>
        <p:blipFill>
          <a:blip r:embed="rId4">
            <a:alphaModFix/>
          </a:blip>
          <a:stretch>
            <a:fillRect/>
          </a:stretch>
        </p:blipFill>
        <p:spPr>
          <a:xfrm>
            <a:off x="4277400" y="2283598"/>
            <a:ext cx="4556251" cy="2562899"/>
          </a:xfrm>
          <a:prstGeom prst="rect">
            <a:avLst/>
          </a:prstGeom>
          <a:noFill/>
          <a:ln>
            <a:noFill/>
          </a:ln>
        </p:spPr>
      </p:pic>
      <p:sp>
        <p:nvSpPr>
          <p:cNvPr id="185" name="Google Shape;185;p22"/>
          <p:cNvSpPr txBox="1"/>
          <p:nvPr/>
        </p:nvSpPr>
        <p:spPr>
          <a:xfrm>
            <a:off x="569500" y="1907925"/>
            <a:ext cx="5597400" cy="20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ja" sz="3000">
                <a:solidFill>
                  <a:srgbClr val="0151FF"/>
                </a:solidFill>
                <a:highlight>
                  <a:schemeClr val="lt1"/>
                </a:highlight>
              </a:rPr>
              <a:t>オンラインイベント管理</a:t>
            </a:r>
            <a:endParaRPr b="1">
              <a:solidFill>
                <a:srgbClr val="2A3B4C"/>
              </a:solidFill>
              <a:highlight>
                <a:schemeClr val="lt1"/>
              </a:highlight>
            </a:endParaRPr>
          </a:p>
          <a:p>
            <a:pPr indent="0" lvl="0" marL="0" rtl="0" algn="l">
              <a:lnSpc>
                <a:spcPct val="115000"/>
              </a:lnSpc>
              <a:spcBef>
                <a:spcPts val="800"/>
              </a:spcBef>
              <a:spcAft>
                <a:spcPts val="0"/>
              </a:spcAft>
              <a:buClr>
                <a:schemeClr val="dk1"/>
              </a:buClr>
              <a:buSzPts val="1100"/>
              <a:buFont typeface="Arial"/>
              <a:buNone/>
            </a:pPr>
            <a:r>
              <a:t/>
            </a:r>
            <a:endParaRPr b="1">
              <a:solidFill>
                <a:srgbClr val="2A3B4C"/>
              </a:solidFill>
              <a:highlight>
                <a:schemeClr val="lt1"/>
              </a:highlight>
            </a:endParaRPr>
          </a:p>
          <a:p>
            <a:pPr indent="0" lvl="0" marL="0" rtl="0" algn="l">
              <a:lnSpc>
                <a:spcPct val="115000"/>
              </a:lnSpc>
              <a:spcBef>
                <a:spcPts val="800"/>
              </a:spcBef>
              <a:spcAft>
                <a:spcPts val="0"/>
              </a:spcAft>
              <a:buNone/>
            </a:pPr>
            <a:r>
              <a:rPr b="1" lang="ja">
                <a:solidFill>
                  <a:srgbClr val="2A3B4C"/>
                </a:solidFill>
                <a:highlight>
                  <a:schemeClr val="lt1"/>
                </a:highlight>
              </a:rPr>
              <a:t>イベント開催に必要な機能がオールインワン</a:t>
            </a:r>
            <a:endParaRPr b="1">
              <a:solidFill>
                <a:srgbClr val="2A3B4C"/>
              </a:solidFill>
              <a:highlight>
                <a:schemeClr val="lt1"/>
              </a:highlight>
            </a:endParaRPr>
          </a:p>
          <a:p>
            <a:pPr indent="0" lvl="0" marL="0" rtl="0" algn="l">
              <a:lnSpc>
                <a:spcPct val="115000"/>
              </a:lnSpc>
              <a:spcBef>
                <a:spcPts val="800"/>
              </a:spcBef>
              <a:spcAft>
                <a:spcPts val="0"/>
              </a:spcAft>
              <a:buClr>
                <a:schemeClr val="dk1"/>
              </a:buClr>
              <a:buSzPts val="1100"/>
              <a:buFont typeface="Arial"/>
              <a:buNone/>
            </a:pPr>
            <a:r>
              <a:rPr b="1" lang="ja">
                <a:solidFill>
                  <a:srgbClr val="2A3B4C"/>
                </a:solidFill>
                <a:highlight>
                  <a:schemeClr val="lt1"/>
                </a:highlight>
              </a:rPr>
              <a:t>ライブ、疑似ライブ、オンデマンド配信に対応</a:t>
            </a:r>
            <a:endParaRPr b="1">
              <a:solidFill>
                <a:srgbClr val="2A3B4C"/>
              </a:solidFill>
              <a:highlight>
                <a:schemeClr val="lt1"/>
              </a:highlight>
            </a:endParaRPr>
          </a:p>
          <a:p>
            <a:pPr indent="0" lvl="0" marL="0" rtl="0" algn="l">
              <a:lnSpc>
                <a:spcPct val="115000"/>
              </a:lnSpc>
              <a:spcBef>
                <a:spcPts val="800"/>
              </a:spcBef>
              <a:spcAft>
                <a:spcPts val="0"/>
              </a:spcAft>
              <a:buNone/>
            </a:pPr>
            <a:r>
              <a:rPr b="1" lang="ja">
                <a:solidFill>
                  <a:srgbClr val="2A3B4C"/>
                </a:solidFill>
                <a:highlight>
                  <a:schemeClr val="lt1"/>
                </a:highlight>
              </a:rPr>
              <a:t>ノーコードでメディアサイトを構築</a:t>
            </a:r>
            <a:endParaRPr b="1" sz="1800">
              <a:solidFill>
                <a:srgbClr val="2A3B4C"/>
              </a:solidFill>
              <a:highlight>
                <a:srgbClr val="FFFFFF"/>
              </a:highlight>
            </a:endParaRPr>
          </a:p>
        </p:txBody>
      </p:sp>
      <p:sp>
        <p:nvSpPr>
          <p:cNvPr id="186" name="Google Shape;186;p22"/>
          <p:cNvSpPr/>
          <p:nvPr/>
        </p:nvSpPr>
        <p:spPr>
          <a:xfrm>
            <a:off x="641800" y="1503625"/>
            <a:ext cx="1519500" cy="290400"/>
          </a:xfrm>
          <a:prstGeom prst="roundRect">
            <a:avLst>
              <a:gd fmla="val 50000" name="adj"/>
            </a:avLst>
          </a:prstGeom>
          <a:solidFill>
            <a:srgbClr val="FFFFFF"/>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①ウェビナー</a:t>
            </a:r>
            <a:endParaRPr b="1" sz="1200"/>
          </a:p>
        </p:txBody>
      </p:sp>
      <p:sp>
        <p:nvSpPr>
          <p:cNvPr id="187" name="Google Shape;187;p22"/>
          <p:cNvSpPr/>
          <p:nvPr/>
        </p:nvSpPr>
        <p:spPr>
          <a:xfrm>
            <a:off x="2255200" y="1503625"/>
            <a:ext cx="1169100" cy="290400"/>
          </a:xfrm>
          <a:prstGeom prst="roundRect">
            <a:avLst>
              <a:gd fmla="val 50000" name="adj"/>
            </a:avLst>
          </a:prstGeom>
          <a:solidFill>
            <a:srgbClr val="FFFFFF"/>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②動画配信</a:t>
            </a:r>
            <a:endParaRPr b="1" sz="1200"/>
          </a:p>
        </p:txBody>
      </p:sp>
      <p:sp>
        <p:nvSpPr>
          <p:cNvPr id="188" name="Google Shape;188;p22"/>
          <p:cNvSpPr/>
          <p:nvPr/>
        </p:nvSpPr>
        <p:spPr>
          <a:xfrm>
            <a:off x="3518200" y="1503625"/>
            <a:ext cx="1519500" cy="290400"/>
          </a:xfrm>
          <a:prstGeom prst="roundRect">
            <a:avLst>
              <a:gd fmla="val 50000" name="adj"/>
            </a:avLst>
          </a:prstGeom>
          <a:solidFill>
            <a:srgbClr val="FFFFFF"/>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t>③メディアサイト</a:t>
            </a:r>
            <a:endParaRPr b="1"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nvSpPr>
        <p:spPr>
          <a:xfrm>
            <a:off x="4781550" y="959825"/>
            <a:ext cx="4208700" cy="4087200"/>
          </a:xfrm>
          <a:prstGeom prst="rect">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800"/>
              </a:spcBef>
              <a:spcAft>
                <a:spcPts val="0"/>
              </a:spcAft>
              <a:buNone/>
            </a:pPr>
            <a:r>
              <a:t/>
            </a:r>
            <a:endParaRPr sz="1000"/>
          </a:p>
        </p:txBody>
      </p:sp>
      <p:sp>
        <p:nvSpPr>
          <p:cNvPr id="194" name="Google Shape;194;p23"/>
          <p:cNvSpPr txBox="1"/>
          <p:nvPr/>
        </p:nvSpPr>
        <p:spPr>
          <a:xfrm>
            <a:off x="234175" y="959825"/>
            <a:ext cx="4208700" cy="4087200"/>
          </a:xfrm>
          <a:prstGeom prst="rect">
            <a:avLst/>
          </a:prstGeom>
          <a:noFill/>
          <a:ln cap="flat" cmpd="sng" w="9525">
            <a:solidFill>
              <a:srgbClr val="7F7F7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800"/>
              </a:spcBef>
              <a:spcAft>
                <a:spcPts val="0"/>
              </a:spcAft>
              <a:buNone/>
            </a:pPr>
            <a:r>
              <a:t/>
            </a:r>
            <a:endParaRPr sz="1000"/>
          </a:p>
        </p:txBody>
      </p:sp>
      <p:sp>
        <p:nvSpPr>
          <p:cNvPr id="195" name="Google Shape;195;p23"/>
          <p:cNvSpPr/>
          <p:nvPr/>
        </p:nvSpPr>
        <p:spPr>
          <a:xfrm>
            <a:off x="451750" y="1574156"/>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rPr>
              <a:t>申込</a:t>
            </a:r>
            <a:endParaRPr b="1" i="0" sz="1000" u="none" cap="none" strike="noStrike">
              <a:solidFill>
                <a:schemeClr val="dk1"/>
              </a:solidFill>
            </a:endParaRPr>
          </a:p>
        </p:txBody>
      </p:sp>
      <p:sp>
        <p:nvSpPr>
          <p:cNvPr id="196" name="Google Shape;196;p23"/>
          <p:cNvSpPr/>
          <p:nvPr/>
        </p:nvSpPr>
        <p:spPr>
          <a:xfrm>
            <a:off x="1433349" y="1574156"/>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rPr>
              <a:t>配信</a:t>
            </a:r>
            <a:endParaRPr b="1" i="0" sz="1000" u="none" cap="none" strike="noStrike">
              <a:solidFill>
                <a:schemeClr val="dk1"/>
              </a:solidFill>
            </a:endParaRPr>
          </a:p>
        </p:txBody>
      </p:sp>
      <p:sp>
        <p:nvSpPr>
          <p:cNvPr id="197" name="Google Shape;197;p23"/>
          <p:cNvSpPr/>
          <p:nvPr/>
        </p:nvSpPr>
        <p:spPr>
          <a:xfrm>
            <a:off x="2414948" y="1574156"/>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rPr>
              <a:t>アンケート</a:t>
            </a:r>
            <a:endParaRPr b="1" i="0" sz="1000" u="none" cap="none" strike="noStrike">
              <a:solidFill>
                <a:schemeClr val="dk1"/>
              </a:solidFill>
            </a:endParaRPr>
          </a:p>
        </p:txBody>
      </p:sp>
      <p:sp>
        <p:nvSpPr>
          <p:cNvPr id="198" name="Google Shape;198;p23"/>
          <p:cNvSpPr/>
          <p:nvPr/>
        </p:nvSpPr>
        <p:spPr>
          <a:xfrm>
            <a:off x="4979481" y="1574156"/>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rPr>
              <a:t>申込</a:t>
            </a:r>
            <a:endParaRPr b="1" i="0" sz="1000" u="none" cap="none" strike="noStrike">
              <a:solidFill>
                <a:schemeClr val="dk1"/>
              </a:solidFill>
            </a:endParaRPr>
          </a:p>
        </p:txBody>
      </p:sp>
      <p:sp>
        <p:nvSpPr>
          <p:cNvPr id="199" name="Google Shape;199;p23"/>
          <p:cNvSpPr/>
          <p:nvPr/>
        </p:nvSpPr>
        <p:spPr>
          <a:xfrm>
            <a:off x="5976404" y="1574156"/>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rPr>
              <a:t>配信</a:t>
            </a:r>
            <a:endParaRPr b="1" i="0" sz="1000" u="none" cap="none" strike="noStrike">
              <a:solidFill>
                <a:schemeClr val="dk1"/>
              </a:solidFill>
            </a:endParaRPr>
          </a:p>
        </p:txBody>
      </p:sp>
      <p:sp>
        <p:nvSpPr>
          <p:cNvPr id="200" name="Google Shape;200;p23"/>
          <p:cNvSpPr/>
          <p:nvPr/>
        </p:nvSpPr>
        <p:spPr>
          <a:xfrm>
            <a:off x="6973327" y="1574156"/>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rPr>
              <a:t>アンケート</a:t>
            </a:r>
            <a:endParaRPr b="1" i="0" sz="1000" u="none" cap="none" strike="noStrike">
              <a:solidFill>
                <a:schemeClr val="dk1"/>
              </a:solidFill>
            </a:endParaRPr>
          </a:p>
        </p:txBody>
      </p:sp>
      <p:sp>
        <p:nvSpPr>
          <p:cNvPr id="201" name="Google Shape;201;p23"/>
          <p:cNvSpPr/>
          <p:nvPr/>
        </p:nvSpPr>
        <p:spPr>
          <a:xfrm>
            <a:off x="3396547" y="1574156"/>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rPr>
              <a:t>収録</a:t>
            </a:r>
            <a:endParaRPr b="1" i="0" sz="1000" u="none" cap="none" strike="noStrike">
              <a:solidFill>
                <a:schemeClr val="dk1"/>
              </a:solidFill>
            </a:endParaRPr>
          </a:p>
        </p:txBody>
      </p:sp>
      <p:sp>
        <p:nvSpPr>
          <p:cNvPr id="202" name="Google Shape;202;p23"/>
          <p:cNvSpPr/>
          <p:nvPr/>
        </p:nvSpPr>
        <p:spPr>
          <a:xfrm>
            <a:off x="7970250" y="1574156"/>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rPr>
              <a:t>収録</a:t>
            </a:r>
            <a:endParaRPr b="1" i="0" sz="1000" u="none" cap="none" strike="noStrike">
              <a:solidFill>
                <a:schemeClr val="dk1"/>
              </a:solidFill>
            </a:endParaRPr>
          </a:p>
        </p:txBody>
      </p:sp>
      <p:sp>
        <p:nvSpPr>
          <p:cNvPr id="203" name="Google Shape;203;p23"/>
          <p:cNvSpPr txBox="1"/>
          <p:nvPr/>
        </p:nvSpPr>
        <p:spPr>
          <a:xfrm>
            <a:off x="506275" y="204300"/>
            <a:ext cx="848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700"/>
              <a:buFont typeface="Arial"/>
              <a:buNone/>
            </a:pPr>
            <a:r>
              <a:rPr b="1" lang="ja" sz="1600">
                <a:solidFill>
                  <a:schemeClr val="dk1"/>
                </a:solidFill>
              </a:rPr>
              <a:t>①ウェビナー/動画配信：視聴実績＋アンケートをCRMに連携</a:t>
            </a:r>
            <a:endParaRPr b="1" sz="1600">
              <a:solidFill>
                <a:schemeClr val="dk1"/>
              </a:solidFill>
            </a:endParaRPr>
          </a:p>
        </p:txBody>
      </p:sp>
      <p:sp>
        <p:nvSpPr>
          <p:cNvPr id="204" name="Google Shape;204;p23"/>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5" name="Google Shape;205;p23"/>
          <p:cNvPicPr preferRelativeResize="0"/>
          <p:nvPr/>
        </p:nvPicPr>
        <p:blipFill rotWithShape="1">
          <a:blip r:embed="rId3">
            <a:alphaModFix/>
          </a:blip>
          <a:srcRect b="0" l="0" r="0" t="0"/>
          <a:stretch/>
        </p:blipFill>
        <p:spPr>
          <a:xfrm>
            <a:off x="3581084" y="1238588"/>
            <a:ext cx="459825" cy="459825"/>
          </a:xfrm>
          <a:prstGeom prst="rect">
            <a:avLst/>
          </a:prstGeom>
          <a:noFill/>
          <a:ln>
            <a:noFill/>
          </a:ln>
        </p:spPr>
      </p:pic>
      <p:sp>
        <p:nvSpPr>
          <p:cNvPr id="206" name="Google Shape;206;p23"/>
          <p:cNvSpPr/>
          <p:nvPr/>
        </p:nvSpPr>
        <p:spPr>
          <a:xfrm>
            <a:off x="451750" y="2350702"/>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latin typeface="Arial"/>
                <a:ea typeface="Arial"/>
                <a:cs typeface="Arial"/>
                <a:sym typeface="Arial"/>
              </a:rPr>
              <a:t>メール配信</a:t>
            </a:r>
            <a:endParaRPr b="1" i="0" sz="1000" u="none" cap="none" strike="noStrike">
              <a:solidFill>
                <a:schemeClr val="dk1"/>
              </a:solidFill>
              <a:latin typeface="Arial"/>
              <a:ea typeface="Arial"/>
              <a:cs typeface="Arial"/>
              <a:sym typeface="Arial"/>
            </a:endParaRPr>
          </a:p>
        </p:txBody>
      </p:sp>
      <p:sp>
        <p:nvSpPr>
          <p:cNvPr id="207" name="Google Shape;207;p23"/>
          <p:cNvSpPr/>
          <p:nvPr/>
        </p:nvSpPr>
        <p:spPr>
          <a:xfrm>
            <a:off x="1433349" y="2350702"/>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latin typeface="Arial"/>
                <a:ea typeface="Arial"/>
                <a:cs typeface="Arial"/>
                <a:sym typeface="Arial"/>
              </a:rPr>
              <a:t>データ集計</a:t>
            </a:r>
            <a:endParaRPr b="1" i="0" sz="1000" u="none" cap="none" strike="noStrike">
              <a:solidFill>
                <a:schemeClr val="dk1"/>
              </a:solidFill>
              <a:latin typeface="Arial"/>
              <a:ea typeface="Arial"/>
              <a:cs typeface="Arial"/>
              <a:sym typeface="Arial"/>
            </a:endParaRPr>
          </a:p>
        </p:txBody>
      </p:sp>
      <p:sp>
        <p:nvSpPr>
          <p:cNvPr id="208" name="Google Shape;208;p23"/>
          <p:cNvSpPr/>
          <p:nvPr/>
        </p:nvSpPr>
        <p:spPr>
          <a:xfrm>
            <a:off x="2414948" y="2350702"/>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latin typeface="Arial"/>
                <a:ea typeface="Arial"/>
                <a:cs typeface="Arial"/>
                <a:sym typeface="Arial"/>
              </a:rPr>
              <a:t>録画配信</a:t>
            </a:r>
            <a:endParaRPr b="1" i="0" sz="1000" u="none" cap="none" strike="noStrike">
              <a:solidFill>
                <a:schemeClr val="dk1"/>
              </a:solidFill>
              <a:latin typeface="Arial"/>
              <a:ea typeface="Arial"/>
              <a:cs typeface="Arial"/>
              <a:sym typeface="Arial"/>
            </a:endParaRPr>
          </a:p>
        </p:txBody>
      </p:sp>
      <p:pic>
        <p:nvPicPr>
          <p:cNvPr id="209" name="Google Shape;209;p23"/>
          <p:cNvPicPr preferRelativeResize="0"/>
          <p:nvPr/>
        </p:nvPicPr>
        <p:blipFill rotWithShape="1">
          <a:blip r:embed="rId4">
            <a:alphaModFix/>
          </a:blip>
          <a:srcRect b="0" l="0" r="0" t="0"/>
          <a:stretch/>
        </p:blipFill>
        <p:spPr>
          <a:xfrm>
            <a:off x="1556696" y="1401854"/>
            <a:ext cx="582206" cy="133280"/>
          </a:xfrm>
          <a:prstGeom prst="rect">
            <a:avLst/>
          </a:prstGeom>
          <a:noFill/>
          <a:ln>
            <a:noFill/>
          </a:ln>
        </p:spPr>
      </p:pic>
      <p:pic>
        <p:nvPicPr>
          <p:cNvPr id="210" name="Google Shape;210;p23"/>
          <p:cNvPicPr preferRelativeResize="0"/>
          <p:nvPr/>
        </p:nvPicPr>
        <p:blipFill rotWithShape="1">
          <a:blip r:embed="rId5">
            <a:alphaModFix/>
          </a:blip>
          <a:srcRect b="0" l="0" r="0" t="0"/>
          <a:stretch/>
        </p:blipFill>
        <p:spPr>
          <a:xfrm>
            <a:off x="720645" y="1322944"/>
            <a:ext cx="291111" cy="291111"/>
          </a:xfrm>
          <a:prstGeom prst="rect">
            <a:avLst/>
          </a:prstGeom>
          <a:noFill/>
          <a:ln>
            <a:noFill/>
          </a:ln>
        </p:spPr>
      </p:pic>
      <p:pic>
        <p:nvPicPr>
          <p:cNvPr id="211" name="Google Shape;211;p23"/>
          <p:cNvPicPr preferRelativeResize="0"/>
          <p:nvPr/>
        </p:nvPicPr>
        <p:blipFill rotWithShape="1">
          <a:blip r:embed="rId6">
            <a:alphaModFix/>
          </a:blip>
          <a:srcRect b="0" l="0" r="0" t="0"/>
          <a:stretch/>
        </p:blipFill>
        <p:spPr>
          <a:xfrm>
            <a:off x="2714495" y="1309983"/>
            <a:ext cx="235744" cy="317034"/>
          </a:xfrm>
          <a:prstGeom prst="rect">
            <a:avLst/>
          </a:prstGeom>
          <a:noFill/>
          <a:ln>
            <a:noFill/>
          </a:ln>
        </p:spPr>
      </p:pic>
      <p:pic>
        <p:nvPicPr>
          <p:cNvPr id="212" name="Google Shape;212;p23"/>
          <p:cNvPicPr preferRelativeResize="0"/>
          <p:nvPr/>
        </p:nvPicPr>
        <p:blipFill rotWithShape="1">
          <a:blip r:embed="rId7">
            <a:alphaModFix/>
          </a:blip>
          <a:srcRect b="0" l="0" r="0" t="0"/>
          <a:stretch/>
        </p:blipFill>
        <p:spPr>
          <a:xfrm>
            <a:off x="1617896" y="2138447"/>
            <a:ext cx="459807" cy="292612"/>
          </a:xfrm>
          <a:prstGeom prst="rect">
            <a:avLst/>
          </a:prstGeom>
          <a:noFill/>
          <a:ln>
            <a:noFill/>
          </a:ln>
        </p:spPr>
      </p:pic>
      <p:pic>
        <p:nvPicPr>
          <p:cNvPr id="213" name="Google Shape;213;p23"/>
          <p:cNvPicPr preferRelativeResize="0"/>
          <p:nvPr/>
        </p:nvPicPr>
        <p:blipFill rotWithShape="1">
          <a:blip r:embed="rId8">
            <a:alphaModFix/>
          </a:blip>
          <a:srcRect b="0" l="0" r="0" t="0"/>
          <a:stretch/>
        </p:blipFill>
        <p:spPr>
          <a:xfrm>
            <a:off x="683443" y="2138447"/>
            <a:ext cx="365514" cy="255864"/>
          </a:xfrm>
          <a:prstGeom prst="rect">
            <a:avLst/>
          </a:prstGeom>
          <a:noFill/>
          <a:ln>
            <a:noFill/>
          </a:ln>
        </p:spPr>
      </p:pic>
      <p:pic>
        <p:nvPicPr>
          <p:cNvPr id="214" name="Google Shape;214;p23"/>
          <p:cNvPicPr preferRelativeResize="0"/>
          <p:nvPr/>
        </p:nvPicPr>
        <p:blipFill rotWithShape="1">
          <a:blip r:embed="rId9">
            <a:alphaModFix/>
          </a:blip>
          <a:srcRect b="0" l="0" r="0" t="0"/>
          <a:stretch/>
        </p:blipFill>
        <p:spPr>
          <a:xfrm>
            <a:off x="2541263" y="2120822"/>
            <a:ext cx="582207" cy="291104"/>
          </a:xfrm>
          <a:prstGeom prst="rect">
            <a:avLst/>
          </a:prstGeom>
          <a:noFill/>
          <a:ln>
            <a:noFill/>
          </a:ln>
        </p:spPr>
      </p:pic>
      <p:pic>
        <p:nvPicPr>
          <p:cNvPr id="215" name="Google Shape;215;p23"/>
          <p:cNvPicPr preferRelativeResize="0"/>
          <p:nvPr/>
        </p:nvPicPr>
        <p:blipFill rotWithShape="1">
          <a:blip r:embed="rId10">
            <a:alphaModFix/>
          </a:blip>
          <a:srcRect b="0" l="0" r="0" t="0"/>
          <a:stretch/>
        </p:blipFill>
        <p:spPr>
          <a:xfrm>
            <a:off x="5185248" y="1327335"/>
            <a:ext cx="417367" cy="282342"/>
          </a:xfrm>
          <a:prstGeom prst="rect">
            <a:avLst/>
          </a:prstGeom>
          <a:noFill/>
          <a:ln>
            <a:noFill/>
          </a:ln>
        </p:spPr>
      </p:pic>
      <p:grpSp>
        <p:nvGrpSpPr>
          <p:cNvPr id="216" name="Google Shape;216;p23"/>
          <p:cNvGrpSpPr/>
          <p:nvPr/>
        </p:nvGrpSpPr>
        <p:grpSpPr>
          <a:xfrm>
            <a:off x="556781" y="2981920"/>
            <a:ext cx="3563494" cy="1974940"/>
            <a:chOff x="267844" y="2747775"/>
            <a:chExt cx="4045746" cy="2242212"/>
          </a:xfrm>
        </p:grpSpPr>
        <p:pic>
          <p:nvPicPr>
            <p:cNvPr descr="うんざりするイラスト／無料イラスト/フリー素材なら「イラストAC」" id="217" name="Google Shape;217;p23"/>
            <p:cNvPicPr preferRelativeResize="0"/>
            <p:nvPr/>
          </p:nvPicPr>
          <p:blipFill rotWithShape="1">
            <a:blip r:embed="rId11">
              <a:alphaModFix/>
            </a:blip>
            <a:srcRect b="0" l="0" r="0" t="0"/>
            <a:stretch/>
          </p:blipFill>
          <p:spPr>
            <a:xfrm>
              <a:off x="3638288" y="4100053"/>
              <a:ext cx="675303" cy="889934"/>
            </a:xfrm>
            <a:prstGeom prst="rect">
              <a:avLst/>
            </a:prstGeom>
            <a:noFill/>
            <a:ln>
              <a:noFill/>
            </a:ln>
          </p:spPr>
        </p:pic>
        <p:pic>
          <p:nvPicPr>
            <p:cNvPr id="218" name="Google Shape;218;p23"/>
            <p:cNvPicPr preferRelativeResize="0"/>
            <p:nvPr/>
          </p:nvPicPr>
          <p:blipFill rotWithShape="1">
            <a:blip r:embed="rId12">
              <a:alphaModFix/>
            </a:blip>
            <a:srcRect b="0" l="0" r="0" t="0"/>
            <a:stretch/>
          </p:blipFill>
          <p:spPr>
            <a:xfrm>
              <a:off x="850144" y="2783696"/>
              <a:ext cx="2728144" cy="2047616"/>
            </a:xfrm>
            <a:prstGeom prst="rect">
              <a:avLst/>
            </a:prstGeom>
            <a:noFill/>
            <a:ln>
              <a:noFill/>
            </a:ln>
          </p:spPr>
        </p:pic>
        <p:sp>
          <p:nvSpPr>
            <p:cNvPr id="219" name="Google Shape;219;p23"/>
            <p:cNvSpPr/>
            <p:nvPr/>
          </p:nvSpPr>
          <p:spPr>
            <a:xfrm>
              <a:off x="267844" y="4505475"/>
              <a:ext cx="582300" cy="377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200" u="none" cap="none" strike="noStrike">
                  <a:solidFill>
                    <a:schemeClr val="dk1"/>
                  </a:solidFill>
                  <a:latin typeface="Arial"/>
                  <a:ea typeface="Arial"/>
                  <a:cs typeface="Arial"/>
                  <a:sym typeface="Arial"/>
                </a:rPr>
                <a:t>Start</a:t>
              </a:r>
              <a:endParaRPr b="1" i="0" sz="1200" u="none" cap="none" strike="noStrike">
                <a:solidFill>
                  <a:schemeClr val="dk1"/>
                </a:solidFill>
                <a:latin typeface="Arial"/>
                <a:ea typeface="Arial"/>
                <a:cs typeface="Arial"/>
                <a:sym typeface="Arial"/>
              </a:endParaRPr>
            </a:p>
          </p:txBody>
        </p:sp>
        <p:sp>
          <p:nvSpPr>
            <p:cNvPr id="220" name="Google Shape;220;p23"/>
            <p:cNvSpPr/>
            <p:nvPr/>
          </p:nvSpPr>
          <p:spPr>
            <a:xfrm>
              <a:off x="3578288" y="2747775"/>
              <a:ext cx="582300" cy="377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200" u="none" cap="none" strike="noStrike">
                  <a:solidFill>
                    <a:schemeClr val="dk1"/>
                  </a:solidFill>
                  <a:latin typeface="Arial"/>
                  <a:ea typeface="Arial"/>
                  <a:cs typeface="Arial"/>
                  <a:sym typeface="Arial"/>
                </a:rPr>
                <a:t>Goal</a:t>
              </a:r>
              <a:endParaRPr b="1" i="0" sz="1200" u="none" cap="none" strike="noStrike">
                <a:solidFill>
                  <a:schemeClr val="dk1"/>
                </a:solidFill>
                <a:latin typeface="Arial"/>
                <a:ea typeface="Arial"/>
                <a:cs typeface="Arial"/>
                <a:sym typeface="Arial"/>
              </a:endParaRPr>
            </a:p>
          </p:txBody>
        </p:sp>
      </p:grpSp>
      <p:sp>
        <p:nvSpPr>
          <p:cNvPr id="221" name="Google Shape;221;p23"/>
          <p:cNvSpPr/>
          <p:nvPr/>
        </p:nvSpPr>
        <p:spPr>
          <a:xfrm>
            <a:off x="4979481" y="2350702"/>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latin typeface="Arial"/>
                <a:ea typeface="Arial"/>
                <a:cs typeface="Arial"/>
                <a:sym typeface="Arial"/>
              </a:rPr>
              <a:t>メール配信</a:t>
            </a:r>
            <a:endParaRPr b="1" i="0" sz="1000" u="none" cap="none" strike="noStrike">
              <a:solidFill>
                <a:schemeClr val="dk1"/>
              </a:solidFill>
              <a:latin typeface="Arial"/>
              <a:ea typeface="Arial"/>
              <a:cs typeface="Arial"/>
              <a:sym typeface="Arial"/>
            </a:endParaRPr>
          </a:p>
        </p:txBody>
      </p:sp>
      <p:sp>
        <p:nvSpPr>
          <p:cNvPr id="222" name="Google Shape;222;p23"/>
          <p:cNvSpPr/>
          <p:nvPr/>
        </p:nvSpPr>
        <p:spPr>
          <a:xfrm>
            <a:off x="5976404" y="2350702"/>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latin typeface="Arial"/>
                <a:ea typeface="Arial"/>
                <a:cs typeface="Arial"/>
                <a:sym typeface="Arial"/>
              </a:rPr>
              <a:t>データ集計</a:t>
            </a:r>
            <a:endParaRPr b="1" i="0" sz="1000" u="none" cap="none" strike="noStrike">
              <a:solidFill>
                <a:schemeClr val="dk1"/>
              </a:solidFill>
              <a:latin typeface="Arial"/>
              <a:ea typeface="Arial"/>
              <a:cs typeface="Arial"/>
              <a:sym typeface="Arial"/>
            </a:endParaRPr>
          </a:p>
        </p:txBody>
      </p:sp>
      <p:sp>
        <p:nvSpPr>
          <p:cNvPr id="223" name="Google Shape;223;p23"/>
          <p:cNvSpPr/>
          <p:nvPr/>
        </p:nvSpPr>
        <p:spPr>
          <a:xfrm>
            <a:off x="6973327" y="2350702"/>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000" u="none" cap="none" strike="noStrike">
                <a:solidFill>
                  <a:schemeClr val="dk1"/>
                </a:solidFill>
                <a:latin typeface="Arial"/>
                <a:ea typeface="Arial"/>
                <a:cs typeface="Arial"/>
                <a:sym typeface="Arial"/>
              </a:rPr>
              <a:t>録画配信</a:t>
            </a:r>
            <a:endParaRPr b="1" i="0" sz="1000" u="none" cap="none" strike="noStrike">
              <a:solidFill>
                <a:schemeClr val="dk1"/>
              </a:solidFill>
              <a:latin typeface="Arial"/>
              <a:ea typeface="Arial"/>
              <a:cs typeface="Arial"/>
              <a:sym typeface="Arial"/>
            </a:endParaRPr>
          </a:p>
        </p:txBody>
      </p:sp>
      <p:pic>
        <p:nvPicPr>
          <p:cNvPr id="224" name="Google Shape;224;p23"/>
          <p:cNvPicPr preferRelativeResize="0"/>
          <p:nvPr/>
        </p:nvPicPr>
        <p:blipFill rotWithShape="1">
          <a:blip r:embed="rId10">
            <a:alphaModFix/>
          </a:blip>
          <a:srcRect b="0" l="0" r="0" t="0"/>
          <a:stretch/>
        </p:blipFill>
        <p:spPr>
          <a:xfrm>
            <a:off x="6179880" y="1327335"/>
            <a:ext cx="417367" cy="282342"/>
          </a:xfrm>
          <a:prstGeom prst="rect">
            <a:avLst/>
          </a:prstGeom>
          <a:noFill/>
          <a:ln>
            <a:noFill/>
          </a:ln>
        </p:spPr>
      </p:pic>
      <p:pic>
        <p:nvPicPr>
          <p:cNvPr id="225" name="Google Shape;225;p23"/>
          <p:cNvPicPr preferRelativeResize="0"/>
          <p:nvPr/>
        </p:nvPicPr>
        <p:blipFill rotWithShape="1">
          <a:blip r:embed="rId10">
            <a:alphaModFix/>
          </a:blip>
          <a:srcRect b="0" l="0" r="0" t="0"/>
          <a:stretch/>
        </p:blipFill>
        <p:spPr>
          <a:xfrm>
            <a:off x="7174513" y="1327335"/>
            <a:ext cx="417367" cy="282342"/>
          </a:xfrm>
          <a:prstGeom prst="rect">
            <a:avLst/>
          </a:prstGeom>
          <a:noFill/>
          <a:ln>
            <a:noFill/>
          </a:ln>
        </p:spPr>
      </p:pic>
      <p:pic>
        <p:nvPicPr>
          <p:cNvPr id="226" name="Google Shape;226;p23"/>
          <p:cNvPicPr preferRelativeResize="0"/>
          <p:nvPr/>
        </p:nvPicPr>
        <p:blipFill rotWithShape="1">
          <a:blip r:embed="rId10">
            <a:alphaModFix/>
          </a:blip>
          <a:srcRect b="0" l="0" r="0" t="0"/>
          <a:stretch/>
        </p:blipFill>
        <p:spPr>
          <a:xfrm>
            <a:off x="5185248" y="2125626"/>
            <a:ext cx="417367" cy="282342"/>
          </a:xfrm>
          <a:prstGeom prst="rect">
            <a:avLst/>
          </a:prstGeom>
          <a:noFill/>
          <a:ln>
            <a:noFill/>
          </a:ln>
        </p:spPr>
      </p:pic>
      <p:pic>
        <p:nvPicPr>
          <p:cNvPr id="227" name="Google Shape;227;p23"/>
          <p:cNvPicPr preferRelativeResize="0"/>
          <p:nvPr/>
        </p:nvPicPr>
        <p:blipFill rotWithShape="1">
          <a:blip r:embed="rId10">
            <a:alphaModFix/>
          </a:blip>
          <a:srcRect b="0" l="0" r="0" t="0"/>
          <a:stretch/>
        </p:blipFill>
        <p:spPr>
          <a:xfrm>
            <a:off x="6179880" y="2125626"/>
            <a:ext cx="417367" cy="282342"/>
          </a:xfrm>
          <a:prstGeom prst="rect">
            <a:avLst/>
          </a:prstGeom>
          <a:noFill/>
          <a:ln>
            <a:noFill/>
          </a:ln>
        </p:spPr>
      </p:pic>
      <p:pic>
        <p:nvPicPr>
          <p:cNvPr id="228" name="Google Shape;228;p23"/>
          <p:cNvPicPr preferRelativeResize="0"/>
          <p:nvPr/>
        </p:nvPicPr>
        <p:blipFill rotWithShape="1">
          <a:blip r:embed="rId10">
            <a:alphaModFix/>
          </a:blip>
          <a:srcRect b="0" l="0" r="0" t="0"/>
          <a:stretch/>
        </p:blipFill>
        <p:spPr>
          <a:xfrm>
            <a:off x="7174513" y="2125626"/>
            <a:ext cx="417367" cy="282342"/>
          </a:xfrm>
          <a:prstGeom prst="rect">
            <a:avLst/>
          </a:prstGeom>
          <a:noFill/>
          <a:ln>
            <a:noFill/>
          </a:ln>
        </p:spPr>
      </p:pic>
      <p:grpSp>
        <p:nvGrpSpPr>
          <p:cNvPr id="229" name="Google Shape;229;p23"/>
          <p:cNvGrpSpPr/>
          <p:nvPr/>
        </p:nvGrpSpPr>
        <p:grpSpPr>
          <a:xfrm>
            <a:off x="5202384" y="2974856"/>
            <a:ext cx="3370338" cy="1974879"/>
            <a:chOff x="4944713" y="2743825"/>
            <a:chExt cx="3892744" cy="2280987"/>
          </a:xfrm>
        </p:grpSpPr>
        <p:pic>
          <p:nvPicPr>
            <p:cNvPr id="230" name="Google Shape;230;p23"/>
            <p:cNvPicPr preferRelativeResize="0"/>
            <p:nvPr/>
          </p:nvPicPr>
          <p:blipFill rotWithShape="1">
            <a:blip r:embed="rId12">
              <a:alphaModFix/>
            </a:blip>
            <a:srcRect b="0" l="0" r="0" t="0"/>
            <a:stretch/>
          </p:blipFill>
          <p:spPr>
            <a:xfrm>
              <a:off x="5535141" y="2783696"/>
              <a:ext cx="2728144" cy="2047616"/>
            </a:xfrm>
            <a:prstGeom prst="rect">
              <a:avLst/>
            </a:prstGeom>
            <a:noFill/>
            <a:ln>
              <a:noFill/>
            </a:ln>
          </p:spPr>
        </p:pic>
        <p:pic>
          <p:nvPicPr>
            <p:cNvPr id="231" name="Google Shape;231;p23"/>
            <p:cNvPicPr preferRelativeResize="0"/>
            <p:nvPr/>
          </p:nvPicPr>
          <p:blipFill rotWithShape="1">
            <a:blip r:embed="rId13">
              <a:alphaModFix/>
            </a:blip>
            <a:srcRect b="0" l="0" r="0" t="0"/>
            <a:stretch/>
          </p:blipFill>
          <p:spPr>
            <a:xfrm>
              <a:off x="7858802" y="4134863"/>
              <a:ext cx="889950" cy="889950"/>
            </a:xfrm>
            <a:prstGeom prst="rect">
              <a:avLst/>
            </a:prstGeom>
            <a:noFill/>
            <a:ln>
              <a:noFill/>
            </a:ln>
          </p:spPr>
        </p:pic>
        <p:sp>
          <p:nvSpPr>
            <p:cNvPr id="232" name="Google Shape;232;p23"/>
            <p:cNvSpPr/>
            <p:nvPr/>
          </p:nvSpPr>
          <p:spPr>
            <a:xfrm>
              <a:off x="4944713" y="4505475"/>
              <a:ext cx="582300" cy="377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200" u="none" cap="none" strike="noStrike">
                  <a:solidFill>
                    <a:schemeClr val="dk1"/>
                  </a:solidFill>
                  <a:latin typeface="Arial"/>
                  <a:ea typeface="Arial"/>
                  <a:cs typeface="Arial"/>
                  <a:sym typeface="Arial"/>
                </a:rPr>
                <a:t>Start</a:t>
              </a:r>
              <a:endParaRPr b="1" i="0" sz="1200" u="none" cap="none" strike="noStrike">
                <a:solidFill>
                  <a:schemeClr val="dk1"/>
                </a:solidFill>
                <a:latin typeface="Arial"/>
                <a:ea typeface="Arial"/>
                <a:cs typeface="Arial"/>
                <a:sym typeface="Arial"/>
              </a:endParaRPr>
            </a:p>
          </p:txBody>
        </p:sp>
        <p:sp>
          <p:nvSpPr>
            <p:cNvPr id="233" name="Google Shape;233;p23"/>
            <p:cNvSpPr/>
            <p:nvPr/>
          </p:nvSpPr>
          <p:spPr>
            <a:xfrm>
              <a:off x="8255156" y="2747775"/>
              <a:ext cx="582300" cy="377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i="0" lang="ja" sz="1200" u="none" cap="none" strike="noStrike">
                  <a:solidFill>
                    <a:schemeClr val="dk1"/>
                  </a:solidFill>
                  <a:latin typeface="Arial"/>
                  <a:ea typeface="Arial"/>
                  <a:cs typeface="Arial"/>
                  <a:sym typeface="Arial"/>
                </a:rPr>
                <a:t>Goal</a:t>
              </a:r>
              <a:endParaRPr b="1" i="0" sz="1200" u="none" cap="none" strike="noStrike">
                <a:solidFill>
                  <a:schemeClr val="dk1"/>
                </a:solidFill>
                <a:latin typeface="Arial"/>
                <a:ea typeface="Arial"/>
                <a:cs typeface="Arial"/>
                <a:sym typeface="Arial"/>
              </a:endParaRPr>
            </a:p>
          </p:txBody>
        </p:sp>
        <p:sp>
          <p:nvSpPr>
            <p:cNvPr id="234" name="Google Shape;234;p23"/>
            <p:cNvSpPr/>
            <p:nvPr/>
          </p:nvSpPr>
          <p:spPr>
            <a:xfrm rot="-2012294">
              <a:off x="5275423" y="3613649"/>
              <a:ext cx="3265559" cy="387654"/>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235" name="Google Shape;235;p23"/>
            <p:cNvCxnSpPr/>
            <p:nvPr/>
          </p:nvCxnSpPr>
          <p:spPr>
            <a:xfrm flipH="1" rot="10800000">
              <a:off x="5569638" y="2852010"/>
              <a:ext cx="2609100" cy="1764300"/>
            </a:xfrm>
            <a:prstGeom prst="straightConnector1">
              <a:avLst/>
            </a:prstGeom>
            <a:noFill/>
            <a:ln cap="flat" cmpd="sng" w="19050">
              <a:solidFill>
                <a:schemeClr val="dk2"/>
              </a:solidFill>
              <a:prstDash val="solid"/>
              <a:round/>
              <a:headEnd len="sm" w="sm" type="none"/>
              <a:tailEnd len="sm" w="sm" type="none"/>
            </a:ln>
          </p:spPr>
        </p:cxnSp>
        <p:cxnSp>
          <p:nvCxnSpPr>
            <p:cNvPr id="236" name="Google Shape;236;p23"/>
            <p:cNvCxnSpPr/>
            <p:nvPr/>
          </p:nvCxnSpPr>
          <p:spPr>
            <a:xfrm flipH="1" rot="10800000">
              <a:off x="5611836" y="3023902"/>
              <a:ext cx="2609100" cy="1764300"/>
            </a:xfrm>
            <a:prstGeom prst="straightConnector1">
              <a:avLst/>
            </a:prstGeom>
            <a:noFill/>
            <a:ln cap="flat" cmpd="sng" w="19050">
              <a:solidFill>
                <a:schemeClr val="dk2"/>
              </a:solidFill>
              <a:prstDash val="solid"/>
              <a:round/>
              <a:headEnd len="sm" w="sm" type="none"/>
              <a:tailEnd len="sm" w="sm" type="none"/>
            </a:ln>
          </p:spPr>
        </p:cxnSp>
      </p:grpSp>
      <p:sp>
        <p:nvSpPr>
          <p:cNvPr id="237" name="Google Shape;237;p23"/>
          <p:cNvSpPr/>
          <p:nvPr/>
        </p:nvSpPr>
        <p:spPr>
          <a:xfrm>
            <a:off x="3396547" y="2361414"/>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lang="ja" sz="1000">
                <a:solidFill>
                  <a:schemeClr val="dk1"/>
                </a:solidFill>
              </a:rPr>
              <a:t>連携</a:t>
            </a:r>
            <a:endParaRPr b="1" i="0" sz="1000" u="none" cap="none" strike="noStrike">
              <a:solidFill>
                <a:schemeClr val="dk1"/>
              </a:solidFill>
              <a:latin typeface="Arial"/>
              <a:ea typeface="Arial"/>
              <a:cs typeface="Arial"/>
              <a:sym typeface="Arial"/>
            </a:endParaRPr>
          </a:p>
        </p:txBody>
      </p:sp>
      <p:pic>
        <p:nvPicPr>
          <p:cNvPr id="238" name="Google Shape;238;p23"/>
          <p:cNvPicPr preferRelativeResize="0"/>
          <p:nvPr/>
        </p:nvPicPr>
        <p:blipFill rotWithShape="1">
          <a:blip r:embed="rId14">
            <a:alphaModFix/>
          </a:blip>
          <a:srcRect b="0" l="0" r="0" t="0"/>
          <a:stretch/>
        </p:blipFill>
        <p:spPr>
          <a:xfrm>
            <a:off x="3693125" y="2143781"/>
            <a:ext cx="235744" cy="259059"/>
          </a:xfrm>
          <a:prstGeom prst="rect">
            <a:avLst/>
          </a:prstGeom>
          <a:noFill/>
          <a:ln>
            <a:noFill/>
          </a:ln>
        </p:spPr>
      </p:pic>
      <p:sp>
        <p:nvSpPr>
          <p:cNvPr id="239" name="Google Shape;239;p23"/>
          <p:cNvSpPr/>
          <p:nvPr/>
        </p:nvSpPr>
        <p:spPr>
          <a:xfrm>
            <a:off x="7970250" y="2361414"/>
            <a:ext cx="828900" cy="40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500"/>
              <a:buFont typeface="Arial"/>
              <a:buNone/>
            </a:pPr>
            <a:r>
              <a:rPr b="1" lang="ja" sz="1000">
                <a:solidFill>
                  <a:schemeClr val="dk1"/>
                </a:solidFill>
              </a:rPr>
              <a:t>連携</a:t>
            </a:r>
            <a:endParaRPr b="1" i="0" sz="1000" u="none" cap="none" strike="noStrike">
              <a:solidFill>
                <a:schemeClr val="dk1"/>
              </a:solidFill>
              <a:latin typeface="Arial"/>
              <a:ea typeface="Arial"/>
              <a:cs typeface="Arial"/>
              <a:sym typeface="Arial"/>
            </a:endParaRPr>
          </a:p>
        </p:txBody>
      </p:sp>
      <p:pic>
        <p:nvPicPr>
          <p:cNvPr id="240" name="Google Shape;240;p23"/>
          <p:cNvPicPr preferRelativeResize="0"/>
          <p:nvPr/>
        </p:nvPicPr>
        <p:blipFill rotWithShape="1">
          <a:blip r:embed="rId10">
            <a:alphaModFix/>
          </a:blip>
          <a:srcRect b="0" l="0" r="0" t="0"/>
          <a:stretch/>
        </p:blipFill>
        <p:spPr>
          <a:xfrm>
            <a:off x="8169145" y="1327335"/>
            <a:ext cx="417367" cy="282342"/>
          </a:xfrm>
          <a:prstGeom prst="rect">
            <a:avLst/>
          </a:prstGeom>
          <a:noFill/>
          <a:ln>
            <a:noFill/>
          </a:ln>
        </p:spPr>
      </p:pic>
      <p:pic>
        <p:nvPicPr>
          <p:cNvPr id="241" name="Google Shape;241;p23"/>
          <p:cNvPicPr preferRelativeResize="0"/>
          <p:nvPr/>
        </p:nvPicPr>
        <p:blipFill rotWithShape="1">
          <a:blip r:embed="rId10">
            <a:alphaModFix/>
          </a:blip>
          <a:srcRect b="0" l="0" r="0" t="0"/>
          <a:stretch/>
        </p:blipFill>
        <p:spPr>
          <a:xfrm>
            <a:off x="8169145" y="2125626"/>
            <a:ext cx="417367" cy="282342"/>
          </a:xfrm>
          <a:prstGeom prst="rect">
            <a:avLst/>
          </a:prstGeom>
          <a:noFill/>
          <a:ln>
            <a:noFill/>
          </a:ln>
        </p:spPr>
      </p:pic>
      <p:sp>
        <p:nvSpPr>
          <p:cNvPr id="242" name="Google Shape;242;p23"/>
          <p:cNvSpPr/>
          <p:nvPr/>
        </p:nvSpPr>
        <p:spPr>
          <a:xfrm>
            <a:off x="4781550" y="817175"/>
            <a:ext cx="4208700" cy="289500"/>
          </a:xfrm>
          <a:prstGeom prst="rect">
            <a:avLst/>
          </a:prstGeom>
          <a:solidFill>
            <a:srgbClr val="EB9B4E"/>
          </a:solidFill>
          <a:ln cap="flat" cmpd="sng" w="9525">
            <a:solidFill>
              <a:srgbClr val="EB9B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100">
                <a:solidFill>
                  <a:schemeClr val="lt1"/>
                </a:solidFill>
              </a:rPr>
              <a:t>ネクプロによる課題解決（1ツールで工数削減、実績連携）</a:t>
            </a:r>
            <a:endParaRPr b="1" sz="1100">
              <a:solidFill>
                <a:schemeClr val="lt1"/>
              </a:solidFill>
            </a:endParaRPr>
          </a:p>
        </p:txBody>
      </p:sp>
      <p:sp>
        <p:nvSpPr>
          <p:cNvPr id="243" name="Google Shape;243;p23"/>
          <p:cNvSpPr/>
          <p:nvPr/>
        </p:nvSpPr>
        <p:spPr>
          <a:xfrm>
            <a:off x="234175" y="817175"/>
            <a:ext cx="4208700" cy="289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100">
                <a:solidFill>
                  <a:schemeClr val="lt1"/>
                </a:solidFill>
              </a:rPr>
              <a:t>従来の課題（複数ツールで負担大、視聴実績が取れない）</a:t>
            </a:r>
            <a:endParaRPr b="1" sz="1100">
              <a:solidFill>
                <a:schemeClr val="lt1"/>
              </a:solidFill>
            </a:endParaRPr>
          </a:p>
        </p:txBody>
      </p:sp>
      <p:sp>
        <p:nvSpPr>
          <p:cNvPr id="244" name="Google Shape;244;p23"/>
          <p:cNvSpPr/>
          <p:nvPr/>
        </p:nvSpPr>
        <p:spPr>
          <a:xfrm rot="5400000">
            <a:off x="4553656" y="2798825"/>
            <a:ext cx="136500" cy="117900"/>
          </a:xfrm>
          <a:prstGeom prst="triangle">
            <a:avLst>
              <a:gd fmla="val 50000" name="adj"/>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p:nvPr/>
        </p:nvSpPr>
        <p:spPr>
          <a:xfrm>
            <a:off x="310375" y="902425"/>
            <a:ext cx="7114200" cy="407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250" name="Google Shape;250;p24"/>
          <p:cNvSpPr txBox="1"/>
          <p:nvPr/>
        </p:nvSpPr>
        <p:spPr>
          <a:xfrm>
            <a:off x="506275" y="204300"/>
            <a:ext cx="8239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ja" sz="1600"/>
              <a:t>②メディアサイトの提供：視聴実績をCRMに連携</a:t>
            </a:r>
            <a:endParaRPr b="1" i="0" sz="1600" u="none" cap="none" strike="noStrike">
              <a:solidFill>
                <a:srgbClr val="000000"/>
              </a:solidFill>
              <a:latin typeface="Arial"/>
              <a:ea typeface="Arial"/>
              <a:cs typeface="Arial"/>
              <a:sym typeface="Arial"/>
            </a:endParaRPr>
          </a:p>
        </p:txBody>
      </p:sp>
      <p:sp>
        <p:nvSpPr>
          <p:cNvPr id="251" name="Google Shape;251;p24"/>
          <p:cNvSpPr/>
          <p:nvPr/>
        </p:nvSpPr>
        <p:spPr>
          <a:xfrm>
            <a:off x="310375" y="245250"/>
            <a:ext cx="81300" cy="349200"/>
          </a:xfrm>
          <a:prstGeom prst="rect">
            <a:avLst/>
          </a:prstGeom>
          <a:solidFill>
            <a:srgbClr val="EB9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2" name="Google Shape;252;p24"/>
          <p:cNvPicPr preferRelativeResize="0"/>
          <p:nvPr/>
        </p:nvPicPr>
        <p:blipFill rotWithShape="1">
          <a:blip r:embed="rId3">
            <a:alphaModFix/>
          </a:blip>
          <a:srcRect b="0" l="0" r="0" t="0"/>
          <a:stretch/>
        </p:blipFill>
        <p:spPr>
          <a:xfrm>
            <a:off x="8182987" y="2571746"/>
            <a:ext cx="563051" cy="513002"/>
          </a:xfrm>
          <a:prstGeom prst="rect">
            <a:avLst/>
          </a:prstGeom>
          <a:noFill/>
          <a:ln>
            <a:noFill/>
          </a:ln>
        </p:spPr>
      </p:pic>
      <p:sp>
        <p:nvSpPr>
          <p:cNvPr id="253" name="Google Shape;253;p24"/>
          <p:cNvSpPr/>
          <p:nvPr/>
        </p:nvSpPr>
        <p:spPr>
          <a:xfrm rot="5400000">
            <a:off x="7690825" y="2751300"/>
            <a:ext cx="225900" cy="1539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4"/>
          <p:cNvSpPr txBox="1"/>
          <p:nvPr/>
        </p:nvSpPr>
        <p:spPr>
          <a:xfrm>
            <a:off x="427873" y="1084155"/>
            <a:ext cx="6944400" cy="269400"/>
          </a:xfrm>
          <a:prstGeom prst="rect">
            <a:avLst/>
          </a:prstGeom>
          <a:noFill/>
          <a:ln>
            <a:noFill/>
          </a:ln>
        </p:spPr>
        <p:txBody>
          <a:bodyPr anchorCtr="0" anchor="t" bIns="34275" lIns="68575" spcFirstLastPara="1" rIns="68575" wrap="square" tIns="34275">
            <a:spAutoFit/>
          </a:bodyPr>
          <a:lstStyle/>
          <a:p>
            <a:pPr indent="0" lvl="0" marL="0" marR="0" rtl="0" algn="ctr">
              <a:lnSpc>
                <a:spcPct val="115000"/>
              </a:lnSpc>
              <a:spcBef>
                <a:spcPts val="0"/>
              </a:spcBef>
              <a:spcAft>
                <a:spcPts val="0"/>
              </a:spcAft>
              <a:buClr>
                <a:srgbClr val="000000"/>
              </a:buClr>
              <a:buSzPts val="2000"/>
              <a:buFont typeface="Arial"/>
              <a:buNone/>
            </a:pPr>
            <a:r>
              <a:rPr b="1" lang="ja" sz="1300">
                <a:solidFill>
                  <a:srgbClr val="CC0000"/>
                </a:solidFill>
              </a:rPr>
              <a:t>パーソナライズ</a:t>
            </a:r>
            <a:r>
              <a:rPr lang="ja" sz="1300">
                <a:solidFill>
                  <a:schemeClr val="dk1"/>
                </a:solidFill>
              </a:rPr>
              <a:t>されたメディアサイトとして提供</a:t>
            </a:r>
            <a:endParaRPr sz="1300">
              <a:solidFill>
                <a:schemeClr val="dk1"/>
              </a:solidFill>
            </a:endParaRPr>
          </a:p>
        </p:txBody>
      </p:sp>
      <p:pic>
        <p:nvPicPr>
          <p:cNvPr id="255" name="Google Shape;255;p24"/>
          <p:cNvPicPr preferRelativeResize="0"/>
          <p:nvPr/>
        </p:nvPicPr>
        <p:blipFill>
          <a:blip r:embed="rId4">
            <a:alphaModFix/>
          </a:blip>
          <a:stretch>
            <a:fillRect/>
          </a:stretch>
        </p:blipFill>
        <p:spPr>
          <a:xfrm>
            <a:off x="646061" y="1531426"/>
            <a:ext cx="6442834" cy="3223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